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3" r:id="rId7"/>
    <p:sldId id="264" r:id="rId8"/>
    <p:sldId id="262" r:id="rId9"/>
    <p:sldId id="265" r:id="rId10"/>
    <p:sldId id="266" r:id="rId11"/>
    <p:sldId id="267" r:id="rId12"/>
    <p:sldId id="268" r:id="rId13"/>
    <p:sldId id="269" r:id="rId14"/>
    <p:sldId id="296" r:id="rId15"/>
    <p:sldId id="297" r:id="rId16"/>
    <p:sldId id="271" r:id="rId17"/>
    <p:sldId id="272" r:id="rId18"/>
    <p:sldId id="273" r:id="rId19"/>
    <p:sldId id="274" r:id="rId20"/>
    <p:sldId id="275" r:id="rId21"/>
    <p:sldId id="279" r:id="rId22"/>
    <p:sldId id="276" r:id="rId23"/>
    <p:sldId id="277" r:id="rId24"/>
    <p:sldId id="278" r:id="rId25"/>
    <p:sldId id="303" r:id="rId26"/>
    <p:sldId id="304" r:id="rId27"/>
    <p:sldId id="305" r:id="rId28"/>
    <p:sldId id="302" r:id="rId29"/>
    <p:sldId id="299" r:id="rId30"/>
    <p:sldId id="300" r:id="rId31"/>
    <p:sldId id="301" r:id="rId32"/>
    <p:sldId id="280" r:id="rId33"/>
    <p:sldId id="281" r:id="rId34"/>
    <p:sldId id="282" r:id="rId35"/>
    <p:sldId id="283" r:id="rId36"/>
    <p:sldId id="284" r:id="rId37"/>
    <p:sldId id="285" r:id="rId38"/>
    <p:sldId id="287" r:id="rId39"/>
    <p:sldId id="288" r:id="rId40"/>
    <p:sldId id="298" r:id="rId41"/>
    <p:sldId id="289" r:id="rId42"/>
    <p:sldId id="290" r:id="rId43"/>
    <p:sldId id="292" r:id="rId44"/>
    <p:sldId id="293" r:id="rId45"/>
    <p:sldId id="294" r:id="rId46"/>
    <p:sldId id="295" r:id="rId47"/>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63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EA0488CF-C822-4602-B8A7-BF1D7852EF9E}" type="datetimeFigureOut">
              <a:rPr lang="de-DE" smtClean="0"/>
              <a:pPr/>
              <a:t>01.12.2009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92949B8-3A0D-4BCB-9F40-82108C56BBD9}" type="slidenum">
              <a:rPr lang="de-DE" smtClean="0"/>
              <a:pPr/>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EA0488CF-C822-4602-B8A7-BF1D7852EF9E}" type="datetimeFigureOut">
              <a:rPr lang="de-DE" smtClean="0"/>
              <a:pPr/>
              <a:t>01.12.2009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92949B8-3A0D-4BCB-9F40-82108C56BBD9}" type="slidenum">
              <a:rPr lang="de-DE" smtClean="0"/>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EA0488CF-C822-4602-B8A7-BF1D7852EF9E}" type="datetimeFigureOut">
              <a:rPr lang="de-DE" smtClean="0"/>
              <a:pPr/>
              <a:t>01.12.2009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92949B8-3A0D-4BCB-9F40-82108C56BBD9}" type="slidenum">
              <a:rPr lang="de-DE" smtClean="0"/>
              <a:pPr/>
              <a:t>‹Nr.›</a:t>
            </a:fld>
            <a:endParaRPr lang="de-D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el, Tex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Titelmasterformat durch Klicken bearbeiten</a:t>
            </a:r>
            <a:endParaRPr lang="de-DE"/>
          </a:p>
        </p:txBody>
      </p:sp>
      <p:sp>
        <p:nvSpPr>
          <p:cNvPr id="3" name="Textplatzhalter 2"/>
          <p:cNvSpPr>
            <a:spLocks noGrp="1"/>
          </p:cNvSpPr>
          <p:nvPr>
            <p:ph type="body" sz="half" idx="1"/>
          </p:nvPr>
        </p:nvSpPr>
        <p:spPr>
          <a:xfrm>
            <a:off x="457200" y="1600200"/>
            <a:ext cx="4038600" cy="4525963"/>
          </a:xfrm>
          <a:prstGeom prst="rect">
            <a:avLst/>
          </a:prstGeo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quarter" idx="2"/>
          </p:nvPr>
        </p:nvSpPr>
        <p:spPr>
          <a:xfrm>
            <a:off x="4648200" y="1600200"/>
            <a:ext cx="4038600" cy="2185988"/>
          </a:xfrm>
          <a:prstGeom prst="rect">
            <a:avLst/>
          </a:prstGeo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Inhaltsplatzhalter 4"/>
          <p:cNvSpPr>
            <a:spLocks noGrp="1"/>
          </p:cNvSpPr>
          <p:nvPr>
            <p:ph sz="quarter" idx="3"/>
          </p:nvPr>
        </p:nvSpPr>
        <p:spPr>
          <a:xfrm>
            <a:off x="4648200" y="3938588"/>
            <a:ext cx="4038600" cy="2187575"/>
          </a:xfrm>
          <a:prstGeom prst="rect">
            <a:avLst/>
          </a:prstGeo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4"/>
          <p:cNvSpPr>
            <a:spLocks noGrp="1"/>
          </p:cNvSpPr>
          <p:nvPr>
            <p:ph type="ftr" sz="quarter" idx="10"/>
          </p:nvPr>
        </p:nvSpPr>
        <p:spPr/>
        <p:txBody>
          <a:bodyPr/>
          <a:lstStyle>
            <a:lvl1pPr>
              <a:defRPr/>
            </a:lvl1pPr>
          </a:lstStyle>
          <a:p>
            <a:pPr>
              <a:defRPr/>
            </a:pPr>
            <a:r>
              <a:rPr lang="de-DE"/>
              <a:t>Thonfeld TransSecure</a:t>
            </a:r>
          </a:p>
        </p:txBody>
      </p:sp>
      <p:sp>
        <p:nvSpPr>
          <p:cNvPr id="7" name="Foliennummernplatzhalter 5"/>
          <p:cNvSpPr>
            <a:spLocks noGrp="1"/>
          </p:cNvSpPr>
          <p:nvPr>
            <p:ph type="sldNum" sz="quarter" idx="11"/>
          </p:nvPr>
        </p:nvSpPr>
        <p:spPr>
          <a:xfrm>
            <a:off x="6572250" y="6357938"/>
            <a:ext cx="2133600" cy="365125"/>
          </a:xfrm>
        </p:spPr>
        <p:txBody>
          <a:bodyPr/>
          <a:lstStyle>
            <a:lvl1pPr>
              <a:defRPr/>
            </a:lvl1pPr>
          </a:lstStyle>
          <a:p>
            <a:pPr>
              <a:defRPr/>
            </a:pPr>
            <a:fld id="{4DFD4FE1-3F8A-4994-86BB-93FE584950E7}" type="slidenum">
              <a:rPr lang="de-DE"/>
              <a:pPr>
                <a:defRPr/>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EA0488CF-C822-4602-B8A7-BF1D7852EF9E}" type="datetimeFigureOut">
              <a:rPr lang="de-DE" smtClean="0"/>
              <a:pPr/>
              <a:t>01.12.2009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92949B8-3A0D-4BCB-9F40-82108C56BBD9}" type="slidenum">
              <a:rPr lang="de-DE" smtClean="0"/>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p>
            <a:fld id="{EA0488CF-C822-4602-B8A7-BF1D7852EF9E}" type="datetimeFigureOut">
              <a:rPr lang="de-DE" smtClean="0"/>
              <a:pPr/>
              <a:t>01.12.2009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92949B8-3A0D-4BCB-9F40-82108C56BBD9}" type="slidenum">
              <a:rPr lang="de-DE" smtClean="0"/>
              <a:pPr/>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EA0488CF-C822-4602-B8A7-BF1D7852EF9E}" type="datetimeFigureOut">
              <a:rPr lang="de-DE" smtClean="0"/>
              <a:pPr/>
              <a:t>01.12.2009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92949B8-3A0D-4BCB-9F40-82108C56BBD9}" type="slidenum">
              <a:rPr lang="de-DE" smtClean="0"/>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EA0488CF-C822-4602-B8A7-BF1D7852EF9E}" type="datetimeFigureOut">
              <a:rPr lang="de-DE" smtClean="0"/>
              <a:pPr/>
              <a:t>01.12.2009</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C92949B8-3A0D-4BCB-9F40-82108C56BBD9}" type="slidenum">
              <a:rPr lang="de-DE" smtClean="0"/>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EA0488CF-C822-4602-B8A7-BF1D7852EF9E}" type="datetimeFigureOut">
              <a:rPr lang="de-DE" smtClean="0"/>
              <a:pPr/>
              <a:t>01.12.2009</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C92949B8-3A0D-4BCB-9F40-82108C56BBD9}" type="slidenum">
              <a:rPr lang="de-DE" smtClean="0"/>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EA0488CF-C822-4602-B8A7-BF1D7852EF9E}" type="datetimeFigureOut">
              <a:rPr lang="de-DE" smtClean="0"/>
              <a:pPr/>
              <a:t>01.12.2009</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C92949B8-3A0D-4BCB-9F40-82108C56BBD9}" type="slidenum">
              <a:rPr lang="de-DE" smtClean="0"/>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EA0488CF-C822-4602-B8A7-BF1D7852EF9E}" type="datetimeFigureOut">
              <a:rPr lang="de-DE" smtClean="0"/>
              <a:pPr/>
              <a:t>01.12.2009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92949B8-3A0D-4BCB-9F40-82108C56BBD9}" type="slidenum">
              <a:rPr lang="de-DE" smtClean="0"/>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EA0488CF-C822-4602-B8A7-BF1D7852EF9E}" type="datetimeFigureOut">
              <a:rPr lang="de-DE" smtClean="0"/>
              <a:pPr/>
              <a:t>01.12.2009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92949B8-3A0D-4BCB-9F40-82108C56BBD9}" type="slidenum">
              <a:rPr lang="de-DE" smtClean="0"/>
              <a:pPr/>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0488CF-C822-4602-B8A7-BF1D7852EF9E}" type="datetimeFigureOut">
              <a:rPr lang="de-DE" smtClean="0"/>
              <a:pPr/>
              <a:t>01.12.2009</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2949B8-3A0D-4BCB-9F40-82108C56BBD9}" type="slidenum">
              <a:rPr lang="de-DE" smtClean="0"/>
              <a:pPr/>
              <a:t>‹Nr.›</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smtClean="0"/>
              <a:t>PVK-FH</a:t>
            </a:r>
            <a:endParaRPr lang="de-DE" dirty="0"/>
          </a:p>
        </p:txBody>
      </p:sp>
      <p:sp>
        <p:nvSpPr>
          <p:cNvPr id="3" name="Untertitel 2"/>
          <p:cNvSpPr>
            <a:spLocks noGrp="1"/>
          </p:cNvSpPr>
          <p:nvPr>
            <p:ph type="subTitle" idx="1"/>
          </p:nvPr>
        </p:nvSpPr>
        <p:spPr/>
        <p:txBody>
          <a:bodyPr/>
          <a:lstStyle/>
          <a:p>
            <a:endParaRPr lang="de-DE"/>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2800" b="1" dirty="0" smtClean="0"/>
              <a:t>3.1	Vertragliche / außervertragliche Ansprüche</a:t>
            </a:r>
            <a:endParaRPr lang="de-DE" sz="2800" dirty="0"/>
          </a:p>
        </p:txBody>
      </p:sp>
      <p:sp>
        <p:nvSpPr>
          <p:cNvPr id="3" name="Inhaltsplatzhalter 2"/>
          <p:cNvSpPr>
            <a:spLocks noGrp="1"/>
          </p:cNvSpPr>
          <p:nvPr>
            <p:ph idx="1"/>
          </p:nvPr>
        </p:nvSpPr>
        <p:spPr/>
        <p:txBody>
          <a:bodyPr>
            <a:normAutofit fontScale="70000" lnSpcReduction="20000"/>
          </a:bodyPr>
          <a:lstStyle/>
          <a:p>
            <a:pPr>
              <a:lnSpc>
                <a:spcPct val="120000"/>
              </a:lnSpc>
              <a:buFontTx/>
              <a:buNone/>
            </a:pPr>
            <a:r>
              <a:rPr lang="de-DE" sz="3400" b="1" i="1" dirty="0" smtClean="0">
                <a:latin typeface="Times New Roman" pitchFamily="18" charset="0"/>
                <a:cs typeface="Times New Roman" pitchFamily="18" charset="0"/>
              </a:rPr>
              <a:t>§ 823 BGB: Unerlaubte Handlung</a:t>
            </a:r>
          </a:p>
          <a:p>
            <a:pPr>
              <a:lnSpc>
                <a:spcPct val="120000"/>
              </a:lnSpc>
              <a:buFontTx/>
              <a:buNone/>
            </a:pPr>
            <a:r>
              <a:rPr lang="de-DE" sz="3400" i="1" dirty="0" smtClean="0">
                <a:latin typeface="Times New Roman" pitchFamily="18" charset="0"/>
                <a:cs typeface="Times New Roman" pitchFamily="18" charset="0"/>
              </a:rPr>
              <a:t>	Wer vorsätzlich oder fahrlässig das Leben, den Körper, die Gesundheit, die Freiheit, das Eigentum oder ein sonstiges Recht eines anderen widerrechtlich verletzt, ist dem anderen zum Ersatz des daraus entstandenen Schadens verpflichtet.</a:t>
            </a:r>
          </a:p>
          <a:p>
            <a:pPr>
              <a:lnSpc>
                <a:spcPct val="120000"/>
              </a:lnSpc>
              <a:buFontTx/>
              <a:buNone/>
            </a:pPr>
            <a:endParaRPr lang="de-DE" sz="3400" dirty="0" smtClean="0"/>
          </a:p>
          <a:p>
            <a:pPr>
              <a:lnSpc>
                <a:spcPct val="120000"/>
              </a:lnSpc>
            </a:pPr>
            <a:r>
              <a:rPr lang="de-DE" sz="3400" dirty="0" smtClean="0"/>
              <a:t>Verschuldenshaftung für Personen- und Sachschäden ohne Haftungsbegrenzung.</a:t>
            </a:r>
          </a:p>
          <a:p>
            <a:pPr>
              <a:lnSpc>
                <a:spcPct val="120000"/>
              </a:lnSpc>
            </a:pPr>
            <a:r>
              <a:rPr lang="de-DE" sz="3400" dirty="0" smtClean="0"/>
              <a:t>Trifft die Person (Mitarbeiter), die schuldhaft handelt und dadurch eines der genannten Rechte anderer Personen verletzt.</a:t>
            </a:r>
          </a:p>
          <a:p>
            <a:endParaRPr lang="de-DE" dirty="0"/>
          </a:p>
        </p:txBody>
      </p:sp>
      <p:sp>
        <p:nvSpPr>
          <p:cNvPr id="4" name="Fußzeilenplatzhalter 3"/>
          <p:cNvSpPr>
            <a:spLocks noGrp="1"/>
          </p:cNvSpPr>
          <p:nvPr>
            <p:ph type="ftr" sz="quarter" idx="11"/>
          </p:nvPr>
        </p:nvSpPr>
        <p:spPr/>
        <p:txBody>
          <a:bodyPr/>
          <a:lstStyle/>
          <a:p>
            <a:r>
              <a:rPr lang="de-DE" smtClean="0"/>
              <a:t>Thonfeld TransSecure – Ihr Dienstleister bei Transportschäden</a:t>
            </a:r>
            <a:endParaRPr lang="de-DE" dirty="0"/>
          </a:p>
        </p:txBody>
      </p:sp>
      <p:sp>
        <p:nvSpPr>
          <p:cNvPr id="5" name="Foliennummernplatzhalter 4"/>
          <p:cNvSpPr>
            <a:spLocks noGrp="1"/>
          </p:cNvSpPr>
          <p:nvPr>
            <p:ph type="sldNum" sz="quarter" idx="12"/>
          </p:nvPr>
        </p:nvSpPr>
        <p:spPr/>
        <p:txBody>
          <a:bodyPr/>
          <a:lstStyle/>
          <a:p>
            <a:fld id="{28EE2F00-E732-4CD4-89DB-8C347526210C}" type="slidenum">
              <a:rPr lang="de-DE" smtClean="0"/>
              <a:pPr/>
              <a:t>10</a:t>
            </a:fld>
            <a:endParaRPr lang="de-DE"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2800" b="1" dirty="0" smtClean="0"/>
              <a:t>Vertragliche / außervertragliche Ansprüche</a:t>
            </a:r>
            <a:endParaRPr lang="de-DE" sz="2800" dirty="0"/>
          </a:p>
        </p:txBody>
      </p:sp>
      <p:sp>
        <p:nvSpPr>
          <p:cNvPr id="4" name="Fußzeilenplatzhalter 3"/>
          <p:cNvSpPr>
            <a:spLocks noGrp="1"/>
          </p:cNvSpPr>
          <p:nvPr>
            <p:ph type="ftr" sz="quarter" idx="11"/>
          </p:nvPr>
        </p:nvSpPr>
        <p:spPr/>
        <p:txBody>
          <a:bodyPr/>
          <a:lstStyle/>
          <a:p>
            <a:r>
              <a:rPr lang="de-DE" smtClean="0"/>
              <a:t>Thonfeld TransSecure – Ihr Dienstleister bei Transportschäden</a:t>
            </a:r>
            <a:endParaRPr lang="de-DE" dirty="0"/>
          </a:p>
        </p:txBody>
      </p:sp>
      <p:sp>
        <p:nvSpPr>
          <p:cNvPr id="5" name="Foliennummernplatzhalter 4"/>
          <p:cNvSpPr>
            <a:spLocks noGrp="1"/>
          </p:cNvSpPr>
          <p:nvPr>
            <p:ph type="sldNum" sz="quarter" idx="12"/>
          </p:nvPr>
        </p:nvSpPr>
        <p:spPr/>
        <p:txBody>
          <a:bodyPr/>
          <a:lstStyle/>
          <a:p>
            <a:fld id="{28EE2F00-E732-4CD4-89DB-8C347526210C}" type="slidenum">
              <a:rPr lang="de-DE" smtClean="0"/>
              <a:pPr/>
              <a:t>11</a:t>
            </a:fld>
            <a:endParaRPr lang="de-DE" dirty="0"/>
          </a:p>
        </p:txBody>
      </p:sp>
      <p:pic>
        <p:nvPicPr>
          <p:cNvPr id="6" name="Picture 5" descr="Anspruchsgrundlagen-Tabelle"/>
          <p:cNvPicPr>
            <a:picLocks noGrp="1" noChangeAspect="1" noChangeArrowheads="1"/>
          </p:cNvPicPr>
          <p:nvPr>
            <p:ph idx="1"/>
          </p:nvPr>
        </p:nvPicPr>
        <p:blipFill>
          <a:blip r:embed="rId2" cstate="print"/>
          <a:srcRect/>
          <a:stretch>
            <a:fillRect/>
          </a:stretch>
        </p:blipFill>
        <p:spPr>
          <a:xfrm>
            <a:off x="457200" y="1571612"/>
            <a:ext cx="8229600" cy="4137519"/>
          </a:xfr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600" b="1" dirty="0" smtClean="0"/>
              <a:t>Die Haftungsprinzipien</a:t>
            </a:r>
            <a:endParaRPr lang="de-DE" sz="3600" dirty="0"/>
          </a:p>
        </p:txBody>
      </p:sp>
      <p:pic>
        <p:nvPicPr>
          <p:cNvPr id="6" name="Inhaltsplatzhalter 5" descr="Haftungsprinzipien.jpg"/>
          <p:cNvPicPr>
            <a:picLocks noGrp="1" noChangeAspect="1"/>
          </p:cNvPicPr>
          <p:nvPr>
            <p:ph idx="1"/>
          </p:nvPr>
        </p:nvPicPr>
        <p:blipFill>
          <a:blip r:embed="rId2" cstate="print"/>
          <a:stretch>
            <a:fillRect/>
          </a:stretch>
        </p:blipFill>
        <p:spPr>
          <a:xfrm>
            <a:off x="457200" y="1428736"/>
            <a:ext cx="8229600" cy="4929221"/>
          </a:xfrm>
        </p:spPr>
      </p:pic>
      <p:sp>
        <p:nvSpPr>
          <p:cNvPr id="4" name="Fußzeilenplatzhalter 3"/>
          <p:cNvSpPr>
            <a:spLocks noGrp="1"/>
          </p:cNvSpPr>
          <p:nvPr>
            <p:ph type="ftr" sz="quarter" idx="11"/>
          </p:nvPr>
        </p:nvSpPr>
        <p:spPr/>
        <p:txBody>
          <a:bodyPr/>
          <a:lstStyle/>
          <a:p>
            <a:r>
              <a:rPr lang="de-DE" smtClean="0"/>
              <a:t>Thonfeld TransSecure – Ihr Dienstleister bei Transportschäden</a:t>
            </a:r>
            <a:endParaRPr lang="de-DE" dirty="0"/>
          </a:p>
        </p:txBody>
      </p:sp>
      <p:sp>
        <p:nvSpPr>
          <p:cNvPr id="5" name="Foliennummernplatzhalter 4"/>
          <p:cNvSpPr>
            <a:spLocks noGrp="1"/>
          </p:cNvSpPr>
          <p:nvPr>
            <p:ph type="sldNum" sz="quarter" idx="12"/>
          </p:nvPr>
        </p:nvSpPr>
        <p:spPr/>
        <p:txBody>
          <a:bodyPr/>
          <a:lstStyle/>
          <a:p>
            <a:fld id="{28EE2F00-E732-4CD4-89DB-8C347526210C}" type="slidenum">
              <a:rPr lang="de-DE" smtClean="0"/>
              <a:pPr/>
              <a:t>12</a:t>
            </a:fld>
            <a:endParaRPr lang="de-DE"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600" b="1" dirty="0" smtClean="0"/>
              <a:t>Schadenersatz / Wertersatz</a:t>
            </a:r>
            <a:endParaRPr lang="de-DE" sz="3600" b="1" dirty="0"/>
          </a:p>
        </p:txBody>
      </p:sp>
      <p:sp>
        <p:nvSpPr>
          <p:cNvPr id="3" name="Inhaltsplatzhalter 2"/>
          <p:cNvSpPr>
            <a:spLocks noGrp="1"/>
          </p:cNvSpPr>
          <p:nvPr>
            <p:ph idx="1"/>
          </p:nvPr>
        </p:nvSpPr>
        <p:spPr/>
        <p:txBody>
          <a:bodyPr/>
          <a:lstStyle/>
          <a:p>
            <a:pPr>
              <a:buFontTx/>
              <a:buNone/>
            </a:pPr>
            <a:r>
              <a:rPr lang="de-DE" sz="2400" b="1" dirty="0" smtClean="0"/>
              <a:t>Schadenersatz nach § 249 BGB:</a:t>
            </a:r>
          </a:p>
          <a:p>
            <a:r>
              <a:rPr lang="de-DE" sz="2400" dirty="0" smtClean="0"/>
              <a:t>Volle Haftung für jede Art von Schaden</a:t>
            </a:r>
          </a:p>
          <a:p>
            <a:endParaRPr lang="de-DE" sz="2400" dirty="0" smtClean="0"/>
          </a:p>
          <a:p>
            <a:pPr>
              <a:buFontTx/>
              <a:buNone/>
            </a:pPr>
            <a:r>
              <a:rPr lang="de-DE" sz="2400" b="1" dirty="0" smtClean="0"/>
              <a:t>Wertersatz im Frachtrecht:</a:t>
            </a:r>
          </a:p>
          <a:p>
            <a:r>
              <a:rPr lang="de-DE" sz="2400" dirty="0" smtClean="0"/>
              <a:t>Haftung für Güterschäden, </a:t>
            </a:r>
          </a:p>
          <a:p>
            <a:r>
              <a:rPr lang="de-DE" sz="2400" dirty="0" smtClean="0"/>
              <a:t>keine Haftung für Güterfolgeschäden</a:t>
            </a:r>
          </a:p>
          <a:p>
            <a:endParaRPr lang="de-DE" dirty="0"/>
          </a:p>
        </p:txBody>
      </p:sp>
      <p:sp>
        <p:nvSpPr>
          <p:cNvPr id="4" name="Fußzeilenplatzhalter 3"/>
          <p:cNvSpPr>
            <a:spLocks noGrp="1"/>
          </p:cNvSpPr>
          <p:nvPr>
            <p:ph type="ftr" sz="quarter" idx="11"/>
          </p:nvPr>
        </p:nvSpPr>
        <p:spPr/>
        <p:txBody>
          <a:bodyPr/>
          <a:lstStyle/>
          <a:p>
            <a:r>
              <a:rPr lang="de-DE" smtClean="0"/>
              <a:t>Thonfeld TransSecure – Ihr Dienstleister bei Transportschäden</a:t>
            </a:r>
            <a:endParaRPr lang="de-DE" dirty="0"/>
          </a:p>
        </p:txBody>
      </p:sp>
      <p:sp>
        <p:nvSpPr>
          <p:cNvPr id="5" name="Foliennummernplatzhalter 4"/>
          <p:cNvSpPr>
            <a:spLocks noGrp="1"/>
          </p:cNvSpPr>
          <p:nvPr>
            <p:ph type="sldNum" sz="quarter" idx="12"/>
          </p:nvPr>
        </p:nvSpPr>
        <p:spPr/>
        <p:txBody>
          <a:bodyPr/>
          <a:lstStyle/>
          <a:p>
            <a:fld id="{28EE2F00-E732-4CD4-89DB-8C347526210C}" type="slidenum">
              <a:rPr lang="de-DE" smtClean="0"/>
              <a:pPr/>
              <a:t>13</a:t>
            </a:fld>
            <a:endParaRPr lang="de-DE"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200" b="1" dirty="0" smtClean="0"/>
              <a:t>HGB / Int. Frachtrechte</a:t>
            </a:r>
            <a:endParaRPr lang="de-DE" sz="3200" b="1" dirty="0"/>
          </a:p>
        </p:txBody>
      </p:sp>
      <p:sp>
        <p:nvSpPr>
          <p:cNvPr id="3" name="Inhaltsplatzhalter 2"/>
          <p:cNvSpPr>
            <a:spLocks noGrp="1"/>
          </p:cNvSpPr>
          <p:nvPr>
            <p:ph idx="1"/>
          </p:nvPr>
        </p:nvSpPr>
        <p:spPr>
          <a:xfrm>
            <a:off x="457200" y="1357298"/>
            <a:ext cx="8229600" cy="5000660"/>
          </a:xfrm>
        </p:spPr>
        <p:txBody>
          <a:bodyPr vert="horz" lIns="91440" tIns="45720" rIns="91440" bIns="45720" rtlCol="0">
            <a:normAutofit/>
          </a:bodyPr>
          <a:lstStyle/>
          <a:p>
            <a:pPr marL="457200" indent="-457200">
              <a:buNone/>
              <a:defRPr/>
            </a:pPr>
            <a:r>
              <a:rPr lang="de-DE" sz="2400" i="1" dirty="0" smtClean="0"/>
              <a:t>§ 407 HGB</a:t>
            </a:r>
          </a:p>
          <a:p>
            <a:pPr marL="457200" indent="-457200">
              <a:buFont typeface="+mj-lt"/>
              <a:buAutoNum type="arabicPeriod"/>
              <a:defRPr/>
            </a:pPr>
            <a:r>
              <a:rPr lang="de-DE" sz="2400" i="1" dirty="0" smtClean="0"/>
              <a:t>Durch den Frachtvertrag wird der </a:t>
            </a:r>
            <a:r>
              <a:rPr lang="de-DE" sz="2400" b="1" i="1" dirty="0" smtClean="0"/>
              <a:t>Frachtführer</a:t>
            </a:r>
            <a:r>
              <a:rPr lang="de-DE" sz="2400" i="1" dirty="0" smtClean="0"/>
              <a:t> verpflichtet, das </a:t>
            </a:r>
            <a:r>
              <a:rPr lang="de-DE" sz="2400" b="1" i="1" dirty="0" smtClean="0"/>
              <a:t>Gut</a:t>
            </a:r>
            <a:r>
              <a:rPr lang="de-DE" sz="2400" i="1" dirty="0" smtClean="0"/>
              <a:t> zum Bestimmungsort zu befördern und dort an den Empfänger abzuliefern.</a:t>
            </a:r>
          </a:p>
          <a:p>
            <a:pPr marL="457200" indent="-457200">
              <a:buFontTx/>
              <a:buAutoNum type="arabicPeriod"/>
              <a:defRPr/>
            </a:pPr>
            <a:r>
              <a:rPr lang="de-DE" sz="2400" i="1" dirty="0" smtClean="0"/>
              <a:t>Der </a:t>
            </a:r>
            <a:r>
              <a:rPr lang="de-DE" sz="2400" b="1" i="1" dirty="0" smtClean="0"/>
              <a:t>Absender</a:t>
            </a:r>
            <a:r>
              <a:rPr lang="de-DE" sz="2400" i="1" dirty="0" smtClean="0"/>
              <a:t> wird verpflichtet, die vereinbarte </a:t>
            </a:r>
            <a:r>
              <a:rPr lang="de-DE" sz="2400" b="1" i="1" dirty="0" smtClean="0"/>
              <a:t>Fracht</a:t>
            </a:r>
            <a:r>
              <a:rPr lang="de-DE" sz="2400" i="1" dirty="0" smtClean="0"/>
              <a:t> zu zahlen.</a:t>
            </a:r>
          </a:p>
          <a:p>
            <a:pPr marL="457200" indent="-457200">
              <a:buFontTx/>
              <a:buAutoNum type="arabicPeriod"/>
              <a:defRPr/>
            </a:pPr>
            <a:r>
              <a:rPr lang="de-DE" sz="2400" i="1" dirty="0" smtClean="0"/>
              <a:t>Die Vorschriften dieses Unterabschnitts gelten, wenn</a:t>
            </a:r>
          </a:p>
          <a:p>
            <a:pPr marL="457200" indent="-457200">
              <a:buNone/>
              <a:defRPr/>
            </a:pPr>
            <a:r>
              <a:rPr lang="de-DE" sz="2400" i="1" dirty="0" smtClean="0"/>
              <a:t>	1. das Gut zu Lande, auf Binnengewässern oder  mit  </a:t>
            </a:r>
            <a:br>
              <a:rPr lang="de-DE" sz="2400" i="1" dirty="0" smtClean="0"/>
            </a:br>
            <a:r>
              <a:rPr lang="de-DE" sz="2400" i="1" dirty="0" smtClean="0"/>
              <a:t>  Luftfahrzeugen befördert  werden soll und      </a:t>
            </a:r>
            <a:br>
              <a:rPr lang="de-DE" sz="2400" i="1" dirty="0" smtClean="0"/>
            </a:br>
            <a:r>
              <a:rPr lang="de-DE" sz="2400" i="1" dirty="0" smtClean="0"/>
              <a:t> 2. die Beförderung zum Betrieb eines gewerblichen </a:t>
            </a:r>
            <a:br>
              <a:rPr lang="de-DE" sz="2400" i="1" dirty="0" smtClean="0"/>
            </a:br>
            <a:r>
              <a:rPr lang="de-DE" sz="2400" i="1" dirty="0" smtClean="0"/>
              <a:t>  Unternehmens gehört.</a:t>
            </a:r>
            <a:r>
              <a:rPr lang="de-DE" sz="2400" b="1" dirty="0" smtClean="0"/>
              <a:t>	</a:t>
            </a:r>
            <a:endParaRPr lang="de-DE" sz="2400" b="1" dirty="0"/>
          </a:p>
        </p:txBody>
      </p:sp>
      <p:sp>
        <p:nvSpPr>
          <p:cNvPr id="6" name="Foliennummernplatzhalter 5"/>
          <p:cNvSpPr>
            <a:spLocks noGrp="1"/>
          </p:cNvSpPr>
          <p:nvPr>
            <p:ph type="sldNum" sz="quarter" idx="12"/>
          </p:nvPr>
        </p:nvSpPr>
        <p:spPr/>
        <p:txBody>
          <a:bodyPr/>
          <a:lstStyle/>
          <a:p>
            <a:fld id="{28EE2F00-E732-4CD4-89DB-8C347526210C}" type="slidenum">
              <a:rPr lang="de-DE" smtClean="0"/>
              <a:pPr/>
              <a:t>14</a:t>
            </a:fld>
            <a:endParaRPr lang="de-DE" dirty="0"/>
          </a:p>
        </p:txBody>
      </p:sp>
      <p:sp>
        <p:nvSpPr>
          <p:cNvPr id="7" name="Fußzeilenplatzhalter 4"/>
          <p:cNvSpPr>
            <a:spLocks noGrp="1"/>
          </p:cNvSpPr>
          <p:nvPr>
            <p:ph type="ftr" sz="quarter" idx="11"/>
          </p:nvPr>
        </p:nvSpPr>
        <p:spPr>
          <a:xfrm>
            <a:off x="428596" y="6356350"/>
            <a:ext cx="5591204" cy="365125"/>
          </a:xfrm>
        </p:spPr>
        <p:txBody>
          <a:bodyPr/>
          <a:lstStyle/>
          <a:p>
            <a:pPr algn="l"/>
            <a:r>
              <a:rPr lang="de-DE" dirty="0" smtClean="0"/>
              <a:t>Thonfeld </a:t>
            </a:r>
            <a:r>
              <a:rPr lang="de-DE" dirty="0" err="1" smtClean="0"/>
              <a:t>TransSecure</a:t>
            </a:r>
            <a:r>
              <a:rPr lang="de-DE" dirty="0" smtClean="0"/>
              <a:t> – Dienstleister im Problembereich Transportschaden</a:t>
            </a:r>
            <a:endParaRPr lang="de-DE"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5"/>
          <p:cNvSpPr>
            <a:spLocks noGrp="1" noChangeArrowheads="1"/>
          </p:cNvSpPr>
          <p:nvPr>
            <p:ph type="title"/>
          </p:nvPr>
        </p:nvSpPr>
        <p:spPr/>
        <p:txBody>
          <a:bodyPr>
            <a:normAutofit/>
          </a:bodyPr>
          <a:lstStyle/>
          <a:p>
            <a:r>
              <a:rPr lang="de-DE" sz="3200" b="1" dirty="0" smtClean="0"/>
              <a:t>HGB / Int. Frachtrechte</a:t>
            </a:r>
            <a:endParaRPr lang="de-DE" sz="3200" b="1" dirty="0" smtClean="0">
              <a:solidFill>
                <a:srgbClr val="77933C"/>
              </a:solidFill>
            </a:endParaRPr>
          </a:p>
        </p:txBody>
      </p:sp>
      <p:sp>
        <p:nvSpPr>
          <p:cNvPr id="21507" name="Rectangle 6"/>
          <p:cNvSpPr>
            <a:spLocks noGrp="1" noChangeArrowheads="1"/>
          </p:cNvSpPr>
          <p:nvPr>
            <p:ph idx="1"/>
          </p:nvPr>
        </p:nvSpPr>
        <p:spPr>
          <a:xfrm>
            <a:off x="457200" y="1428736"/>
            <a:ext cx="8229600" cy="4857784"/>
          </a:xfrm>
        </p:spPr>
        <p:txBody>
          <a:bodyPr>
            <a:normAutofit lnSpcReduction="10000"/>
          </a:bodyPr>
          <a:lstStyle/>
          <a:p>
            <a:pPr marL="609600" indent="-609600" eaLnBrk="1" hangingPunct="1">
              <a:buFontTx/>
              <a:buNone/>
            </a:pPr>
            <a:r>
              <a:rPr lang="de-DE" dirty="0" smtClean="0"/>
              <a:t>	</a:t>
            </a:r>
            <a:r>
              <a:rPr lang="de-DE" sz="2400" dirty="0" smtClean="0"/>
              <a:t>Für </a:t>
            </a:r>
            <a:r>
              <a:rPr lang="de-DE" sz="2400" b="1" dirty="0" smtClean="0"/>
              <a:t>internationale</a:t>
            </a:r>
            <a:r>
              <a:rPr lang="de-DE" sz="2400" dirty="0" smtClean="0"/>
              <a:t> Transporte hat die Bundesrepublik Deutschland mehrere Übereinkommen ratifiziert. 	</a:t>
            </a:r>
          </a:p>
          <a:p>
            <a:pPr marL="990600" lvl="1" indent="-533400" eaLnBrk="1" hangingPunct="1"/>
            <a:r>
              <a:rPr lang="de-DE" sz="2400" dirty="0" smtClean="0"/>
              <a:t>CMR (Straßengüterverkehr)</a:t>
            </a:r>
          </a:p>
          <a:p>
            <a:pPr marL="990600" lvl="1" indent="-533400" eaLnBrk="1" hangingPunct="1"/>
            <a:r>
              <a:rPr lang="de-DE" sz="2400" dirty="0" smtClean="0"/>
              <a:t>COTIF mit Anhang ER/CIM (Eisenbahngüterverkehr) </a:t>
            </a:r>
          </a:p>
          <a:p>
            <a:pPr marL="990600" lvl="1" indent="-533400" eaLnBrk="1" hangingPunct="1"/>
            <a:r>
              <a:rPr lang="de-DE" sz="2400" dirty="0" smtClean="0"/>
              <a:t>WA / MÜ (Luftbeförderungen)</a:t>
            </a:r>
          </a:p>
          <a:p>
            <a:pPr marL="990600" lvl="1" indent="-533400" eaLnBrk="1" hangingPunct="1"/>
            <a:r>
              <a:rPr lang="de-DE" sz="2400" dirty="0" smtClean="0"/>
              <a:t>CMNI (Beförderungen auf Binnengewässern)</a:t>
            </a:r>
          </a:p>
          <a:p>
            <a:pPr marL="990600" lvl="1" indent="-533400"/>
            <a:r>
              <a:rPr lang="de-DE" sz="2400" i="1" dirty="0" smtClean="0"/>
              <a:t>HR/HVR sind als </a:t>
            </a:r>
            <a:r>
              <a:rPr lang="de-DE" sz="2400" b="1" i="1" dirty="0" smtClean="0"/>
              <a:t>Seehandelsrecht</a:t>
            </a:r>
            <a:r>
              <a:rPr lang="de-DE" sz="2400" i="1" dirty="0" smtClean="0"/>
              <a:t> in das 5. Buch des HGB integriert.</a:t>
            </a:r>
          </a:p>
          <a:p>
            <a:pPr marL="590550" indent="0">
              <a:buNone/>
            </a:pPr>
            <a:r>
              <a:rPr lang="de-DE" sz="2400" dirty="0" smtClean="0"/>
              <a:t>Sie verdrängen als </a:t>
            </a:r>
            <a:r>
              <a:rPr lang="de-DE" sz="2400" b="1" dirty="0" smtClean="0"/>
              <a:t>spezielles</a:t>
            </a:r>
            <a:r>
              <a:rPr lang="de-DE" sz="2400" dirty="0" smtClean="0"/>
              <a:t> Recht das allgemeine Frachtrecht des HGB.</a:t>
            </a:r>
          </a:p>
          <a:p>
            <a:pPr marL="590550" indent="0">
              <a:buNone/>
            </a:pPr>
            <a:r>
              <a:rPr lang="de-DE" sz="2400" b="1" dirty="0" smtClean="0"/>
              <a:t>Kann das HGB-Frachtrecht dennoch auch für internationale Beförderungen gelten?</a:t>
            </a:r>
            <a:endParaRPr lang="de-DE" sz="2400" dirty="0" smtClean="0"/>
          </a:p>
        </p:txBody>
      </p:sp>
      <p:sp>
        <p:nvSpPr>
          <p:cNvPr id="21508" name="Text Box 7"/>
          <p:cNvSpPr txBox="1">
            <a:spLocks noChangeArrowheads="1"/>
          </p:cNvSpPr>
          <p:nvPr/>
        </p:nvSpPr>
        <p:spPr bwMode="auto">
          <a:xfrm>
            <a:off x="592138" y="6184900"/>
            <a:ext cx="8083550" cy="366713"/>
          </a:xfrm>
          <a:prstGeom prst="rect">
            <a:avLst/>
          </a:prstGeom>
          <a:noFill/>
          <a:ln w="9525">
            <a:noFill/>
            <a:miter lim="800000"/>
            <a:headEnd/>
            <a:tailEnd/>
          </a:ln>
        </p:spPr>
        <p:txBody>
          <a:bodyPr>
            <a:spAutoFit/>
          </a:bodyPr>
          <a:lstStyle/>
          <a:p>
            <a:endParaRPr lang="de-DE">
              <a:latin typeface="Calibri" pitchFamily="34" charset="0"/>
            </a:endParaRPr>
          </a:p>
        </p:txBody>
      </p:sp>
      <p:sp>
        <p:nvSpPr>
          <p:cNvPr id="6" name="Fußzeilenplatzhalter 4"/>
          <p:cNvSpPr>
            <a:spLocks noGrp="1"/>
          </p:cNvSpPr>
          <p:nvPr>
            <p:ph type="ftr" sz="quarter" idx="11"/>
          </p:nvPr>
        </p:nvSpPr>
        <p:spPr>
          <a:xfrm>
            <a:off x="428596" y="6356350"/>
            <a:ext cx="5591204" cy="365125"/>
          </a:xfrm>
        </p:spPr>
        <p:txBody>
          <a:bodyPr/>
          <a:lstStyle/>
          <a:p>
            <a:pPr algn="l"/>
            <a:r>
              <a:rPr lang="de-DE" dirty="0" smtClean="0"/>
              <a:t>Thonfeld </a:t>
            </a:r>
            <a:r>
              <a:rPr lang="de-DE" dirty="0" err="1" smtClean="0"/>
              <a:t>TransSecure</a:t>
            </a:r>
            <a:r>
              <a:rPr lang="de-DE" dirty="0" smtClean="0"/>
              <a:t> – Dienstleister im Problembereich Transportschaden</a:t>
            </a:r>
            <a:endParaRPr lang="de-DE"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600" b="1" dirty="0" smtClean="0"/>
              <a:t>Speditionsrecht</a:t>
            </a:r>
            <a:endParaRPr lang="de-DE" sz="3600" b="1" dirty="0"/>
          </a:p>
        </p:txBody>
      </p:sp>
      <p:sp>
        <p:nvSpPr>
          <p:cNvPr id="3" name="Inhaltsplatzhalter 2"/>
          <p:cNvSpPr>
            <a:spLocks noGrp="1"/>
          </p:cNvSpPr>
          <p:nvPr>
            <p:ph idx="1"/>
          </p:nvPr>
        </p:nvSpPr>
        <p:spPr>
          <a:xfrm>
            <a:off x="457200" y="1428736"/>
            <a:ext cx="8229600" cy="4857784"/>
          </a:xfrm>
        </p:spPr>
        <p:txBody>
          <a:bodyPr>
            <a:normAutofit/>
          </a:bodyPr>
          <a:lstStyle/>
          <a:p>
            <a:pPr>
              <a:buFontTx/>
              <a:buNone/>
            </a:pPr>
            <a:r>
              <a:rPr lang="de-DE" dirty="0" smtClean="0"/>
              <a:t>	Der Spediteur kann 2 Rechtspositionen innehaben:</a:t>
            </a:r>
          </a:p>
          <a:p>
            <a:r>
              <a:rPr lang="de-DE" dirty="0" smtClean="0"/>
              <a:t>Er ist immer Geschäftsbesorger,</a:t>
            </a:r>
          </a:p>
          <a:p>
            <a:r>
              <a:rPr lang="de-DE" dirty="0" smtClean="0"/>
              <a:t>Er kann zugleich auch „ausführender“ oder „vertraglicher“ Frachtführer sein.</a:t>
            </a:r>
            <a:endParaRPr lang="de-DE" dirty="0"/>
          </a:p>
        </p:txBody>
      </p:sp>
      <p:sp>
        <p:nvSpPr>
          <p:cNvPr id="5" name="Fußzeilenplatzhalter 4"/>
          <p:cNvSpPr>
            <a:spLocks noGrp="1"/>
          </p:cNvSpPr>
          <p:nvPr>
            <p:ph type="ftr" sz="quarter" idx="11"/>
          </p:nvPr>
        </p:nvSpPr>
        <p:spPr>
          <a:xfrm>
            <a:off x="500034" y="6356350"/>
            <a:ext cx="5519766" cy="365125"/>
          </a:xfrm>
        </p:spPr>
        <p:txBody>
          <a:bodyPr/>
          <a:lstStyle/>
          <a:p>
            <a:pPr algn="l"/>
            <a:r>
              <a:rPr lang="de-DE" dirty="0" smtClean="0"/>
              <a:t>Thonfeld </a:t>
            </a:r>
            <a:r>
              <a:rPr lang="de-DE" dirty="0" err="1" smtClean="0"/>
              <a:t>TransSecure</a:t>
            </a:r>
            <a:r>
              <a:rPr lang="de-DE" dirty="0" smtClean="0"/>
              <a:t>  - Dienstleister im Problembereich Transportschaden</a:t>
            </a:r>
            <a:endParaRPr lang="de-DE" dirty="0"/>
          </a:p>
        </p:txBody>
      </p:sp>
      <p:sp>
        <p:nvSpPr>
          <p:cNvPr id="6" name="Foliennummernplatzhalter 5"/>
          <p:cNvSpPr>
            <a:spLocks noGrp="1"/>
          </p:cNvSpPr>
          <p:nvPr>
            <p:ph type="sldNum" sz="quarter" idx="12"/>
          </p:nvPr>
        </p:nvSpPr>
        <p:spPr/>
        <p:txBody>
          <a:bodyPr/>
          <a:lstStyle/>
          <a:p>
            <a:fld id="{28EE2F00-E732-4CD4-89DB-8C347526210C}" type="slidenum">
              <a:rPr lang="de-DE" smtClean="0"/>
              <a:pPr/>
              <a:t>16</a:t>
            </a:fld>
            <a:endParaRPr lang="de-DE"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4000" b="1" dirty="0" smtClean="0"/>
              <a:t/>
            </a:r>
            <a:br>
              <a:rPr lang="de-DE" sz="4000" b="1" dirty="0" smtClean="0"/>
            </a:br>
            <a:r>
              <a:rPr lang="de-DE" sz="3600" b="1" dirty="0" smtClean="0"/>
              <a:t>Was beinhaltet die Besorgung der Versendung?</a:t>
            </a:r>
            <a:r>
              <a:rPr lang="de-DE" dirty="0" smtClean="0"/>
              <a:t/>
            </a:r>
            <a:br>
              <a:rPr lang="de-DE" dirty="0" smtClean="0"/>
            </a:br>
            <a:endParaRPr lang="de-DE" dirty="0"/>
          </a:p>
        </p:txBody>
      </p:sp>
      <p:sp>
        <p:nvSpPr>
          <p:cNvPr id="3" name="Inhaltsplatzhalter 2"/>
          <p:cNvSpPr>
            <a:spLocks noGrp="1"/>
          </p:cNvSpPr>
          <p:nvPr>
            <p:ph idx="1"/>
          </p:nvPr>
        </p:nvSpPr>
        <p:spPr>
          <a:xfrm>
            <a:off x="457200" y="1285860"/>
            <a:ext cx="8229600" cy="5143536"/>
          </a:xfrm>
        </p:spPr>
        <p:txBody>
          <a:bodyPr>
            <a:noAutofit/>
          </a:bodyPr>
          <a:lstStyle/>
          <a:p>
            <a:pPr>
              <a:buNone/>
            </a:pPr>
            <a:r>
              <a:rPr lang="de-DE" sz="2400" b="1" i="1" dirty="0" smtClean="0"/>
              <a:t>§ 453 HGB - Speditionsvertrag</a:t>
            </a:r>
          </a:p>
          <a:p>
            <a:pPr marL="457200" indent="-457200">
              <a:buAutoNum type="arabicParenBoth"/>
            </a:pPr>
            <a:r>
              <a:rPr lang="de-DE" sz="2400" i="1" dirty="0" smtClean="0"/>
              <a:t>Durch den Speditionsvertrag wird der </a:t>
            </a:r>
            <a:r>
              <a:rPr lang="de-DE" sz="2400" b="1" i="1" dirty="0" smtClean="0"/>
              <a:t>Spediteur</a:t>
            </a:r>
            <a:r>
              <a:rPr lang="de-DE" sz="2400" i="1" dirty="0" smtClean="0"/>
              <a:t> verpflichtet, die Versendung des Gutes zu besorgen.</a:t>
            </a:r>
          </a:p>
          <a:p>
            <a:pPr>
              <a:buNone/>
            </a:pPr>
            <a:r>
              <a:rPr lang="de-DE" sz="2400" b="1" i="1" dirty="0" smtClean="0"/>
              <a:t>§ 454 HGB - Besorgung der Versendung</a:t>
            </a:r>
          </a:p>
          <a:p>
            <a:pPr>
              <a:buNone/>
            </a:pPr>
            <a:r>
              <a:rPr lang="de-DE" sz="2400" i="1" dirty="0" smtClean="0"/>
              <a:t>(1) Die Pflicht, die Versendung zu besorgen, </a:t>
            </a:r>
            <a:r>
              <a:rPr lang="de-DE" sz="2400" i="1" dirty="0" err="1" smtClean="0"/>
              <a:t>umfaßt</a:t>
            </a:r>
            <a:r>
              <a:rPr lang="de-DE" sz="2400" i="1" dirty="0" smtClean="0"/>
              <a:t> die Organisation der Beförderung, insbesondere</a:t>
            </a:r>
          </a:p>
          <a:p>
            <a:pPr>
              <a:buNone/>
            </a:pPr>
            <a:r>
              <a:rPr lang="de-DE" sz="2400" i="1" dirty="0" smtClean="0"/>
              <a:t>	1. die Bestimmung des </a:t>
            </a:r>
            <a:r>
              <a:rPr lang="de-DE" sz="2400" b="1" i="1" dirty="0" smtClean="0"/>
              <a:t>Beförderungsmittels</a:t>
            </a:r>
            <a:r>
              <a:rPr lang="de-DE" sz="2400" i="1" dirty="0" smtClean="0"/>
              <a:t> und des </a:t>
            </a:r>
            <a:r>
              <a:rPr lang="de-DE" sz="2400" b="1" i="1" dirty="0" smtClean="0"/>
              <a:t>Beförderungsweges</a:t>
            </a:r>
            <a:r>
              <a:rPr lang="de-DE" sz="2400" i="1" dirty="0" smtClean="0"/>
              <a:t>,</a:t>
            </a:r>
            <a:br>
              <a:rPr lang="de-DE" sz="2400" i="1" dirty="0" smtClean="0"/>
            </a:br>
            <a:r>
              <a:rPr lang="de-DE" sz="2400" i="1" dirty="0" smtClean="0"/>
              <a:t>2. die </a:t>
            </a:r>
            <a:r>
              <a:rPr lang="de-DE" sz="2400" b="1" i="1" dirty="0" smtClean="0"/>
              <a:t>Auswahl</a:t>
            </a:r>
            <a:r>
              <a:rPr lang="de-DE" sz="2400" i="1" dirty="0" smtClean="0"/>
              <a:t> ausführender Unternehmer, </a:t>
            </a:r>
            <a:br>
              <a:rPr lang="de-DE" sz="2400" i="1" dirty="0" smtClean="0"/>
            </a:br>
            <a:r>
              <a:rPr lang="de-DE" sz="2400" i="1" dirty="0" smtClean="0"/>
              <a:t>und den </a:t>
            </a:r>
            <a:r>
              <a:rPr lang="de-DE" sz="2400" b="1" i="1" dirty="0" err="1" smtClean="0"/>
              <a:t>Abschluß</a:t>
            </a:r>
            <a:r>
              <a:rPr lang="de-DE" sz="2400" i="1" dirty="0" smtClean="0"/>
              <a:t> der für die Versendung erforderlichen Fracht-, Lager- und Speditionsverträge </a:t>
            </a:r>
            <a:br>
              <a:rPr lang="de-DE" sz="2400" i="1" dirty="0" smtClean="0"/>
            </a:br>
            <a:endParaRPr lang="de-DE" sz="2400" i="1" dirty="0" smtClean="0"/>
          </a:p>
        </p:txBody>
      </p:sp>
      <p:sp>
        <p:nvSpPr>
          <p:cNvPr id="5" name="Fußzeilenplatzhalter 4"/>
          <p:cNvSpPr>
            <a:spLocks noGrp="1"/>
          </p:cNvSpPr>
          <p:nvPr>
            <p:ph type="ftr" sz="quarter" idx="11"/>
          </p:nvPr>
        </p:nvSpPr>
        <p:spPr>
          <a:xfrm>
            <a:off x="428596" y="6356350"/>
            <a:ext cx="5591204" cy="365125"/>
          </a:xfrm>
        </p:spPr>
        <p:txBody>
          <a:bodyPr/>
          <a:lstStyle/>
          <a:p>
            <a:pPr algn="l"/>
            <a:r>
              <a:rPr lang="de-DE" dirty="0" smtClean="0"/>
              <a:t>Thonfeld </a:t>
            </a:r>
            <a:r>
              <a:rPr lang="de-DE" dirty="0" err="1" smtClean="0"/>
              <a:t>TransSecure</a:t>
            </a:r>
            <a:r>
              <a:rPr lang="de-DE" dirty="0" smtClean="0"/>
              <a:t> – Dienstleister im Problembereich Transportschaden</a:t>
            </a:r>
            <a:endParaRPr lang="de-DE" dirty="0"/>
          </a:p>
        </p:txBody>
      </p:sp>
      <p:sp>
        <p:nvSpPr>
          <p:cNvPr id="6" name="Foliennummernplatzhalter 5"/>
          <p:cNvSpPr>
            <a:spLocks noGrp="1"/>
          </p:cNvSpPr>
          <p:nvPr>
            <p:ph type="sldNum" sz="quarter" idx="12"/>
          </p:nvPr>
        </p:nvSpPr>
        <p:spPr/>
        <p:txBody>
          <a:bodyPr/>
          <a:lstStyle/>
          <a:p>
            <a:fld id="{28EE2F00-E732-4CD4-89DB-8C347526210C}" type="slidenum">
              <a:rPr lang="de-DE" smtClean="0"/>
              <a:pPr/>
              <a:t>17</a:t>
            </a:fld>
            <a:endParaRPr lang="de-DE"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96908"/>
          </a:xfrm>
        </p:spPr>
        <p:txBody>
          <a:bodyPr>
            <a:noAutofit/>
          </a:bodyPr>
          <a:lstStyle/>
          <a:p>
            <a:r>
              <a:rPr lang="de-DE" sz="2800" b="1" dirty="0" smtClean="0"/>
              <a:t>Fixkostenspedition</a:t>
            </a:r>
            <a:endParaRPr lang="de-DE" sz="2800" b="1" dirty="0"/>
          </a:p>
        </p:txBody>
      </p:sp>
      <p:sp>
        <p:nvSpPr>
          <p:cNvPr id="3" name="Inhaltsplatzhalter 2"/>
          <p:cNvSpPr>
            <a:spLocks noGrp="1"/>
          </p:cNvSpPr>
          <p:nvPr>
            <p:ph idx="1"/>
          </p:nvPr>
        </p:nvSpPr>
        <p:spPr>
          <a:xfrm>
            <a:off x="457200" y="1071546"/>
            <a:ext cx="8229600" cy="5572164"/>
          </a:xfrm>
        </p:spPr>
        <p:txBody>
          <a:bodyPr>
            <a:normAutofit fontScale="70000" lnSpcReduction="20000"/>
          </a:bodyPr>
          <a:lstStyle/>
          <a:p>
            <a:pPr>
              <a:lnSpc>
                <a:spcPct val="120000"/>
              </a:lnSpc>
              <a:buNone/>
            </a:pPr>
            <a:r>
              <a:rPr lang="de-DE" sz="3100" b="1" i="1" dirty="0" smtClean="0"/>
              <a:t>§ 459 HGB -  Spedition zu festen Kosten</a:t>
            </a:r>
          </a:p>
          <a:p>
            <a:pPr>
              <a:lnSpc>
                <a:spcPct val="120000"/>
              </a:lnSpc>
              <a:buNone/>
            </a:pPr>
            <a:r>
              <a:rPr lang="de-DE" sz="3100" i="1" dirty="0" smtClean="0"/>
              <a:t>	Soweit </a:t>
            </a:r>
            <a:r>
              <a:rPr lang="de-DE" sz="3100" i="1" dirty="0" smtClean="0">
                <a:solidFill>
                  <a:srgbClr val="FF3300"/>
                </a:solidFill>
              </a:rPr>
              <a:t>ein Speditionsvertrag geschlossen wurde und</a:t>
            </a:r>
            <a:r>
              <a:rPr lang="de-DE" sz="3100" i="1" dirty="0" smtClean="0"/>
              <a:t> als Vergütung ein bestimmter Betrag vereinbart ist, der Kosten für die Beförderung einschließt, hat der Spediteur </a:t>
            </a:r>
            <a:r>
              <a:rPr lang="de-DE" sz="3100" b="1" i="1" dirty="0" smtClean="0">
                <a:solidFill>
                  <a:srgbClr val="FF3300"/>
                </a:solidFill>
              </a:rPr>
              <a:t>zusätzlich</a:t>
            </a:r>
            <a:r>
              <a:rPr lang="de-DE" sz="3100" i="1" dirty="0" smtClean="0">
                <a:solidFill>
                  <a:srgbClr val="FF3300"/>
                </a:solidFill>
              </a:rPr>
              <a:t> zu seinen Rechten und Pflichten als Spediteur</a:t>
            </a:r>
            <a:r>
              <a:rPr lang="de-DE" sz="3100" i="1" dirty="0" smtClean="0"/>
              <a:t>  </a:t>
            </a:r>
            <a:r>
              <a:rPr lang="de-DE" sz="3100" b="1" i="1" u="sng" dirty="0" smtClean="0"/>
              <a:t>hinsichtlich der Beförderung</a:t>
            </a:r>
            <a:r>
              <a:rPr lang="de-DE" sz="3100" i="1" dirty="0" smtClean="0"/>
              <a:t> die Rechte und Pflichten eines Frachtführers oder Verfrachters. </a:t>
            </a:r>
          </a:p>
          <a:p>
            <a:pPr>
              <a:lnSpc>
                <a:spcPct val="120000"/>
              </a:lnSpc>
              <a:buNone/>
            </a:pPr>
            <a:endParaRPr lang="de-DE" sz="3100" dirty="0" smtClean="0"/>
          </a:p>
          <a:p>
            <a:pPr>
              <a:lnSpc>
                <a:spcPct val="120000"/>
              </a:lnSpc>
              <a:buNone/>
            </a:pPr>
            <a:r>
              <a:rPr lang="de-DE" sz="3100" dirty="0" smtClean="0"/>
              <a:t>Was bedeutet das?</a:t>
            </a:r>
          </a:p>
          <a:p>
            <a:pPr>
              <a:lnSpc>
                <a:spcPct val="120000"/>
              </a:lnSpc>
            </a:pPr>
            <a:r>
              <a:rPr lang="de-DE" sz="3100" b="1" dirty="0" smtClean="0"/>
              <a:t>Rechtsfolge von Fixkostenspedition:</a:t>
            </a:r>
            <a:r>
              <a:rPr lang="de-DE" sz="3100" dirty="0" smtClean="0"/>
              <a:t> der Spediteur gilt für alle durch die vereinbarte Vergütung „</a:t>
            </a:r>
            <a:r>
              <a:rPr lang="de-DE" sz="3100" b="1" dirty="0" smtClean="0"/>
              <a:t>bezahlten </a:t>
            </a:r>
            <a:r>
              <a:rPr lang="de-DE" sz="3100" b="1" dirty="0" err="1" smtClean="0"/>
              <a:t>Beförderungsleistungen</a:t>
            </a:r>
            <a:r>
              <a:rPr lang="de-DE" sz="3100" dirty="0" err="1" smtClean="0"/>
              <a:t>“als</a:t>
            </a:r>
            <a:r>
              <a:rPr lang="de-DE" sz="3100" dirty="0" smtClean="0"/>
              <a:t> </a:t>
            </a:r>
            <a:r>
              <a:rPr lang="de-DE" sz="3100" b="1" dirty="0" smtClean="0"/>
              <a:t>vertraglicher Frachtführer</a:t>
            </a:r>
            <a:r>
              <a:rPr lang="de-DE" sz="3100" dirty="0" smtClean="0"/>
              <a:t>. </a:t>
            </a:r>
          </a:p>
          <a:p>
            <a:pPr>
              <a:lnSpc>
                <a:spcPct val="120000"/>
              </a:lnSpc>
            </a:pPr>
            <a:r>
              <a:rPr lang="de-DE" sz="3100" dirty="0" smtClean="0"/>
              <a:t>Für die </a:t>
            </a:r>
            <a:r>
              <a:rPr lang="de-DE" sz="3100" b="1" dirty="0" smtClean="0"/>
              <a:t>Transportorganisation</a:t>
            </a:r>
            <a:r>
              <a:rPr lang="de-DE" sz="3100" dirty="0" smtClean="0"/>
              <a:t> sowie „</a:t>
            </a:r>
            <a:r>
              <a:rPr lang="de-DE" sz="3100" b="1" dirty="0" smtClean="0"/>
              <a:t>beförderungsbezogene speditionelle Nebenpflichten</a:t>
            </a:r>
            <a:r>
              <a:rPr lang="de-DE" sz="3100" dirty="0" smtClean="0"/>
              <a:t>“ bleibt es bei der Geltung des </a:t>
            </a:r>
            <a:r>
              <a:rPr lang="de-DE" sz="3100" b="1" dirty="0" smtClean="0"/>
              <a:t>Speditionsrechts</a:t>
            </a:r>
            <a:r>
              <a:rPr lang="de-DE" sz="3100" dirty="0" smtClean="0"/>
              <a:t>. </a:t>
            </a:r>
          </a:p>
          <a:p>
            <a:pPr>
              <a:lnSpc>
                <a:spcPct val="90000"/>
              </a:lnSpc>
              <a:buNone/>
            </a:pPr>
            <a:endParaRPr lang="de-DE" dirty="0" smtClean="0"/>
          </a:p>
          <a:p>
            <a:endParaRPr lang="de-DE" dirty="0"/>
          </a:p>
        </p:txBody>
      </p:sp>
      <p:sp>
        <p:nvSpPr>
          <p:cNvPr id="5" name="Fußzeilenplatzhalter 4"/>
          <p:cNvSpPr>
            <a:spLocks noGrp="1"/>
          </p:cNvSpPr>
          <p:nvPr>
            <p:ph type="ftr" sz="quarter" idx="11"/>
          </p:nvPr>
        </p:nvSpPr>
        <p:spPr>
          <a:xfrm>
            <a:off x="428596" y="6356350"/>
            <a:ext cx="5591204" cy="365125"/>
          </a:xfrm>
        </p:spPr>
        <p:txBody>
          <a:bodyPr/>
          <a:lstStyle/>
          <a:p>
            <a:pPr algn="l"/>
            <a:r>
              <a:rPr lang="de-DE" dirty="0" smtClean="0"/>
              <a:t>Thonfeld </a:t>
            </a:r>
            <a:r>
              <a:rPr lang="de-DE" dirty="0" err="1" smtClean="0"/>
              <a:t>TransSecure</a:t>
            </a:r>
            <a:r>
              <a:rPr lang="de-DE" dirty="0" smtClean="0"/>
              <a:t> – Dienstleister im Problembereich Transportschaden</a:t>
            </a:r>
            <a:endParaRPr lang="de-DE" dirty="0"/>
          </a:p>
        </p:txBody>
      </p:sp>
      <p:sp>
        <p:nvSpPr>
          <p:cNvPr id="6" name="Foliennummernplatzhalter 5"/>
          <p:cNvSpPr>
            <a:spLocks noGrp="1"/>
          </p:cNvSpPr>
          <p:nvPr>
            <p:ph type="sldNum" sz="quarter" idx="12"/>
          </p:nvPr>
        </p:nvSpPr>
        <p:spPr/>
        <p:txBody>
          <a:bodyPr/>
          <a:lstStyle/>
          <a:p>
            <a:fld id="{28EE2F00-E732-4CD4-89DB-8C347526210C}" type="slidenum">
              <a:rPr lang="de-DE" smtClean="0"/>
              <a:pPr/>
              <a:t>18</a:t>
            </a:fld>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blinds(horizontal)">
                                      <p:cBhvr>
                                        <p:cTn id="13" dur="500"/>
                                        <p:tgtEl>
                                          <p:spTgt spid="3">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blinds(horizontal)">
                                      <p:cBhvr>
                                        <p:cTn id="18" dur="500"/>
                                        <p:tgtEl>
                                          <p:spTgt spid="3">
                                            <p:txEl>
                                              <p:pRg st="4" end="4"/>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blinds(horizontal)">
                                      <p:cBhvr>
                                        <p:cTn id="21"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200" b="1" dirty="0" smtClean="0">
                <a:solidFill>
                  <a:srgbClr val="77933C"/>
                </a:solidFill>
              </a:rPr>
              <a:t>Abgrenzung Speditions-/Frachtrecht</a:t>
            </a:r>
            <a:endParaRPr lang="de-DE" sz="3200" dirty="0"/>
          </a:p>
        </p:txBody>
      </p:sp>
      <p:sp>
        <p:nvSpPr>
          <p:cNvPr id="3" name="Inhaltsplatzhalter 2"/>
          <p:cNvSpPr>
            <a:spLocks noGrp="1"/>
          </p:cNvSpPr>
          <p:nvPr>
            <p:ph idx="1"/>
          </p:nvPr>
        </p:nvSpPr>
        <p:spPr/>
        <p:txBody>
          <a:bodyPr>
            <a:normAutofit/>
          </a:bodyPr>
          <a:lstStyle/>
          <a:p>
            <a:pPr>
              <a:buNone/>
            </a:pPr>
            <a:r>
              <a:rPr lang="de-DE" b="1" dirty="0" smtClean="0"/>
              <a:t>	Zusammenfassung</a:t>
            </a:r>
          </a:p>
          <a:p>
            <a:endParaRPr lang="de-DE" sz="2400" b="1" dirty="0" smtClean="0"/>
          </a:p>
          <a:p>
            <a:r>
              <a:rPr lang="de-DE" sz="2400" dirty="0" smtClean="0"/>
              <a:t>Nur für die Schreibtischtätigkeiten des Spediteurs findet das HGB-</a:t>
            </a:r>
            <a:r>
              <a:rPr lang="de-DE" sz="2400" dirty="0" err="1" smtClean="0"/>
              <a:t>Speditionsrecht</a:t>
            </a:r>
            <a:r>
              <a:rPr lang="de-DE" sz="2400" dirty="0" smtClean="0"/>
              <a:t> Anwendung.</a:t>
            </a:r>
            <a:br>
              <a:rPr lang="de-DE" sz="2400" dirty="0" smtClean="0"/>
            </a:br>
            <a:endParaRPr lang="de-DE" sz="2400" dirty="0" smtClean="0"/>
          </a:p>
          <a:p>
            <a:r>
              <a:rPr lang="de-DE" sz="2400" dirty="0" smtClean="0"/>
              <a:t>Sobald der Spediteur das Gut „anfassen“ muss, wird er haftungsrechtlich zum Frachtführer.</a:t>
            </a:r>
          </a:p>
          <a:p>
            <a:endParaRPr lang="de-DE" dirty="0" smtClean="0"/>
          </a:p>
          <a:p>
            <a:pPr>
              <a:buNone/>
            </a:pPr>
            <a:r>
              <a:rPr lang="de-DE" dirty="0" smtClean="0"/>
              <a:t>	</a:t>
            </a:r>
            <a:endParaRPr lang="de-DE" dirty="0"/>
          </a:p>
        </p:txBody>
      </p:sp>
      <p:sp>
        <p:nvSpPr>
          <p:cNvPr id="5" name="Fußzeilenplatzhalter 4"/>
          <p:cNvSpPr>
            <a:spLocks noGrp="1"/>
          </p:cNvSpPr>
          <p:nvPr>
            <p:ph type="ftr" sz="quarter" idx="11"/>
          </p:nvPr>
        </p:nvSpPr>
        <p:spPr>
          <a:xfrm>
            <a:off x="428596" y="6356350"/>
            <a:ext cx="5591204" cy="365125"/>
          </a:xfrm>
        </p:spPr>
        <p:txBody>
          <a:bodyPr/>
          <a:lstStyle/>
          <a:p>
            <a:pPr algn="l"/>
            <a:r>
              <a:rPr lang="de-DE" dirty="0" smtClean="0"/>
              <a:t>Thonfeld </a:t>
            </a:r>
            <a:r>
              <a:rPr lang="de-DE" dirty="0" err="1" smtClean="0"/>
              <a:t>TransSecure</a:t>
            </a:r>
            <a:r>
              <a:rPr lang="de-DE" dirty="0" smtClean="0"/>
              <a:t> – Dienstleister im Problembereich Transportschaden</a:t>
            </a:r>
            <a:endParaRPr lang="de-DE" dirty="0"/>
          </a:p>
        </p:txBody>
      </p:sp>
      <p:sp>
        <p:nvSpPr>
          <p:cNvPr id="6" name="Foliennummernplatzhalter 5"/>
          <p:cNvSpPr>
            <a:spLocks noGrp="1"/>
          </p:cNvSpPr>
          <p:nvPr>
            <p:ph type="sldNum" sz="quarter" idx="12"/>
          </p:nvPr>
        </p:nvSpPr>
        <p:spPr/>
        <p:txBody>
          <a:bodyPr/>
          <a:lstStyle/>
          <a:p>
            <a:fld id="{28EE2F00-E732-4CD4-89DB-8C347526210C}" type="slidenum">
              <a:rPr lang="de-DE" smtClean="0"/>
              <a:pPr/>
              <a:t>19</a:t>
            </a:fld>
            <a:endParaRPr lang="de-DE" dirty="0"/>
          </a:p>
        </p:txBody>
      </p:sp>
      <p:sp>
        <p:nvSpPr>
          <p:cNvPr id="7" name="Rechteck 6"/>
          <p:cNvSpPr/>
          <p:nvPr/>
        </p:nvSpPr>
        <p:spPr>
          <a:xfrm>
            <a:off x="2286000" y="2274838"/>
            <a:ext cx="4572000" cy="369332"/>
          </a:xfrm>
          <a:prstGeom prst="rect">
            <a:avLst/>
          </a:prstGeom>
        </p:spPr>
        <p:txBody>
          <a:bodyPr>
            <a:spAutoFit/>
          </a:bodyPr>
          <a:lstStyle/>
          <a:p>
            <a:pPr>
              <a:buNone/>
            </a:pPr>
            <a:endParaRPr lang="de-DE"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600" b="1" dirty="0" smtClean="0"/>
              <a:t>Worum geht es?</a:t>
            </a:r>
            <a:endParaRPr lang="de-DE" sz="3600" b="1" dirty="0"/>
          </a:p>
        </p:txBody>
      </p:sp>
      <p:sp>
        <p:nvSpPr>
          <p:cNvPr id="4" name="Fußzeilenplatzhalter 3"/>
          <p:cNvSpPr>
            <a:spLocks noGrp="1"/>
          </p:cNvSpPr>
          <p:nvPr>
            <p:ph type="ftr" sz="quarter" idx="11"/>
          </p:nvPr>
        </p:nvSpPr>
        <p:spPr/>
        <p:txBody>
          <a:bodyPr/>
          <a:lstStyle/>
          <a:p>
            <a:r>
              <a:rPr lang="de-DE" smtClean="0"/>
              <a:t>Thonfeld TransSecure – Ihr Dienstleister bei Transportschäden</a:t>
            </a:r>
            <a:endParaRPr lang="de-DE" dirty="0"/>
          </a:p>
        </p:txBody>
      </p:sp>
      <p:sp>
        <p:nvSpPr>
          <p:cNvPr id="5" name="Foliennummernplatzhalter 4"/>
          <p:cNvSpPr>
            <a:spLocks noGrp="1"/>
          </p:cNvSpPr>
          <p:nvPr>
            <p:ph type="sldNum" sz="quarter" idx="12"/>
          </p:nvPr>
        </p:nvSpPr>
        <p:spPr/>
        <p:txBody>
          <a:bodyPr/>
          <a:lstStyle/>
          <a:p>
            <a:fld id="{28EE2F00-E732-4CD4-89DB-8C347526210C}" type="slidenum">
              <a:rPr lang="de-DE" smtClean="0"/>
              <a:pPr/>
              <a:t>2</a:t>
            </a:fld>
            <a:endParaRPr lang="de-DE" dirty="0"/>
          </a:p>
        </p:txBody>
      </p:sp>
      <p:pic>
        <p:nvPicPr>
          <p:cNvPr id="6" name="Picture 2" descr="E:\Dokumente und Einstellungen\Frank\Eigene Dateien\Unterricht\Schadenrisiko des Verladers.jpg"/>
          <p:cNvPicPr>
            <a:picLocks noGrp="1" noChangeAspect="1" noChangeArrowheads="1"/>
          </p:cNvPicPr>
          <p:nvPr>
            <p:ph idx="1"/>
          </p:nvPr>
        </p:nvPicPr>
        <p:blipFill>
          <a:blip r:embed="rId2" cstate="print"/>
          <a:srcRect/>
          <a:stretch>
            <a:fillRect/>
          </a:stretch>
        </p:blipFill>
        <p:spPr bwMode="auto">
          <a:xfrm>
            <a:off x="994362" y="1600200"/>
            <a:ext cx="7155276" cy="45259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200" b="1" dirty="0" smtClean="0"/>
              <a:t>Frachtbrief</a:t>
            </a:r>
            <a:endParaRPr lang="de-DE" sz="3200" b="1" dirty="0"/>
          </a:p>
        </p:txBody>
      </p:sp>
      <p:sp>
        <p:nvSpPr>
          <p:cNvPr id="3" name="Inhaltsplatzhalter 2"/>
          <p:cNvSpPr>
            <a:spLocks noGrp="1"/>
          </p:cNvSpPr>
          <p:nvPr>
            <p:ph idx="1"/>
          </p:nvPr>
        </p:nvSpPr>
        <p:spPr>
          <a:xfrm>
            <a:off x="428596" y="1714488"/>
            <a:ext cx="8229600" cy="3429024"/>
          </a:xfrm>
        </p:spPr>
        <p:txBody>
          <a:bodyPr>
            <a:normAutofit fontScale="62500" lnSpcReduction="20000"/>
          </a:bodyPr>
          <a:lstStyle/>
          <a:p>
            <a:pPr>
              <a:lnSpc>
                <a:spcPct val="120000"/>
              </a:lnSpc>
              <a:buNone/>
            </a:pPr>
            <a:r>
              <a:rPr lang="de-DE" sz="3800" b="1" dirty="0" smtClean="0"/>
              <a:t>§ 409	Beweiskraft des Frachtbriefs</a:t>
            </a:r>
          </a:p>
          <a:p>
            <a:pPr>
              <a:lnSpc>
                <a:spcPct val="120000"/>
              </a:lnSpc>
              <a:buNone/>
            </a:pPr>
            <a:r>
              <a:rPr lang="de-DE" sz="3800" dirty="0" smtClean="0"/>
              <a:t>(2) Er begründet die Vermutung, dass das </a:t>
            </a:r>
            <a:r>
              <a:rPr lang="de-DE" sz="3800" b="1" dirty="0" smtClean="0"/>
              <a:t>Gut und seine Verpackung </a:t>
            </a:r>
            <a:r>
              <a:rPr lang="de-DE" sz="3800" dirty="0" smtClean="0"/>
              <a:t>bei der Übernahme durch den Frachtführer in äußerlich gutem Zustand waren und das die </a:t>
            </a:r>
            <a:r>
              <a:rPr lang="de-DE" sz="3800" b="1" dirty="0" smtClean="0"/>
              <a:t>Anzahl der Frachtstücke</a:t>
            </a:r>
            <a:r>
              <a:rPr lang="de-DE" sz="3800" dirty="0" smtClean="0"/>
              <a:t> und ihre </a:t>
            </a:r>
            <a:r>
              <a:rPr lang="de-DE" sz="3800" b="1" dirty="0" smtClean="0"/>
              <a:t>Zeichen und Nummern </a:t>
            </a:r>
            <a:r>
              <a:rPr lang="de-DE" sz="3800" dirty="0" smtClean="0"/>
              <a:t>mit den Angaben im Frachtbrief übereinstimmen. </a:t>
            </a:r>
            <a:br>
              <a:rPr lang="de-DE" sz="3800" dirty="0" smtClean="0"/>
            </a:br>
            <a:endParaRPr lang="de-DE" sz="3800" dirty="0" smtClean="0"/>
          </a:p>
          <a:p>
            <a:pPr>
              <a:lnSpc>
                <a:spcPct val="120000"/>
              </a:lnSpc>
              <a:buNone/>
            </a:pPr>
            <a:endParaRPr lang="de-DE" sz="7400" dirty="0" smtClean="0"/>
          </a:p>
          <a:p>
            <a:endParaRPr lang="de-DE" dirty="0"/>
          </a:p>
        </p:txBody>
      </p:sp>
      <p:sp>
        <p:nvSpPr>
          <p:cNvPr id="6" name="Foliennummernplatzhalter 5"/>
          <p:cNvSpPr>
            <a:spLocks noGrp="1"/>
          </p:cNvSpPr>
          <p:nvPr>
            <p:ph type="sldNum" sz="quarter" idx="12"/>
          </p:nvPr>
        </p:nvSpPr>
        <p:spPr/>
        <p:txBody>
          <a:bodyPr/>
          <a:lstStyle/>
          <a:p>
            <a:fld id="{28EE2F00-E732-4CD4-89DB-8C347526210C}" type="slidenum">
              <a:rPr lang="de-DE" smtClean="0"/>
              <a:pPr/>
              <a:t>20</a:t>
            </a:fld>
            <a:endParaRPr lang="de-DE" dirty="0"/>
          </a:p>
        </p:txBody>
      </p:sp>
      <p:sp>
        <p:nvSpPr>
          <p:cNvPr id="7" name="Fußzeilenplatzhalter 4"/>
          <p:cNvSpPr>
            <a:spLocks noGrp="1"/>
          </p:cNvSpPr>
          <p:nvPr>
            <p:ph type="ftr" sz="quarter" idx="11"/>
          </p:nvPr>
        </p:nvSpPr>
        <p:spPr>
          <a:xfrm>
            <a:off x="428596" y="6356350"/>
            <a:ext cx="5591204" cy="365125"/>
          </a:xfrm>
        </p:spPr>
        <p:txBody>
          <a:bodyPr/>
          <a:lstStyle/>
          <a:p>
            <a:pPr algn="l"/>
            <a:r>
              <a:rPr lang="de-DE" dirty="0" smtClean="0"/>
              <a:t>Thonfeld </a:t>
            </a:r>
            <a:r>
              <a:rPr lang="de-DE" dirty="0" err="1" smtClean="0"/>
              <a:t>TransSecure</a:t>
            </a:r>
            <a:r>
              <a:rPr lang="de-DE" dirty="0" smtClean="0"/>
              <a:t> – Dienstleister im Problembereich Transportschaden</a:t>
            </a:r>
            <a:endParaRPr lang="de-DE"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2800" b="1" dirty="0" smtClean="0"/>
              <a:t>Transportdokumente mit Wertpapiercharakter</a:t>
            </a:r>
            <a:endParaRPr lang="de-DE" sz="2800" dirty="0"/>
          </a:p>
        </p:txBody>
      </p:sp>
      <p:sp>
        <p:nvSpPr>
          <p:cNvPr id="3" name="Inhaltsplatzhalter 2"/>
          <p:cNvSpPr>
            <a:spLocks noGrp="1"/>
          </p:cNvSpPr>
          <p:nvPr>
            <p:ph idx="1"/>
          </p:nvPr>
        </p:nvSpPr>
        <p:spPr>
          <a:xfrm>
            <a:off x="457200" y="1285860"/>
            <a:ext cx="8229600" cy="4840303"/>
          </a:xfrm>
        </p:spPr>
        <p:txBody>
          <a:bodyPr>
            <a:normAutofit/>
          </a:bodyPr>
          <a:lstStyle/>
          <a:p>
            <a:r>
              <a:rPr lang="de-DE" sz="2400" dirty="0" smtClean="0"/>
              <a:t>Ein B/L (Konnossement) begründet ein Rechtsverhältnis zwischen dem Beförderer als Aussteller des Dokuments und dessen berechtigtem Besitzer.</a:t>
            </a:r>
          </a:p>
          <a:p>
            <a:r>
              <a:rPr lang="de-DE" sz="2400" dirty="0" smtClean="0"/>
              <a:t>Demgegenüber dokumentiert ein Frachtbrief das Vertragsverhältnis zwischen Absender und Frachtführer</a:t>
            </a:r>
          </a:p>
          <a:p>
            <a:r>
              <a:rPr lang="de-DE" sz="2400" dirty="0" smtClean="0"/>
              <a:t>Das Konnossement ist ein Traditionspapier. </a:t>
            </a:r>
          </a:p>
          <a:p>
            <a:r>
              <a:rPr lang="de-DE" sz="2400" dirty="0" smtClean="0"/>
              <a:t>„Traditionspapier“ bedeutet, dass anstelle der körperlichen Übergabe des Gutes das Eigentum an der im Konnossement beschriebenen Ware durch Weitergabe dieses Dokumentes übertragen wird .</a:t>
            </a:r>
          </a:p>
          <a:p>
            <a:r>
              <a:rPr lang="de-DE" sz="2400" dirty="0" smtClean="0"/>
              <a:t>Es kommt bei Akkreditivgeschäften zur Anwendung und sichert die Kaufpreiszahlung.</a:t>
            </a:r>
          </a:p>
          <a:p>
            <a:endParaRPr lang="de-DE" dirty="0"/>
          </a:p>
        </p:txBody>
      </p:sp>
      <p:sp>
        <p:nvSpPr>
          <p:cNvPr id="5" name="Fußzeilenplatzhalter 4"/>
          <p:cNvSpPr>
            <a:spLocks noGrp="1"/>
          </p:cNvSpPr>
          <p:nvPr>
            <p:ph type="ftr" sz="quarter" idx="11"/>
          </p:nvPr>
        </p:nvSpPr>
        <p:spPr>
          <a:xfrm>
            <a:off x="500034" y="6356350"/>
            <a:ext cx="5519766" cy="365125"/>
          </a:xfrm>
        </p:spPr>
        <p:txBody>
          <a:bodyPr/>
          <a:lstStyle/>
          <a:p>
            <a:pPr algn="l"/>
            <a:r>
              <a:rPr lang="de-DE" dirty="0" smtClean="0"/>
              <a:t>Thonfeld </a:t>
            </a:r>
            <a:r>
              <a:rPr lang="de-DE" dirty="0" err="1" smtClean="0"/>
              <a:t>TransSecure</a:t>
            </a:r>
            <a:r>
              <a:rPr lang="de-DE" dirty="0" smtClean="0"/>
              <a:t>  - Dienstleister im Problembereich Transportschaden</a:t>
            </a:r>
            <a:endParaRPr lang="de-DE" dirty="0"/>
          </a:p>
        </p:txBody>
      </p:sp>
      <p:sp>
        <p:nvSpPr>
          <p:cNvPr id="6" name="Foliennummernplatzhalter 5"/>
          <p:cNvSpPr>
            <a:spLocks noGrp="1"/>
          </p:cNvSpPr>
          <p:nvPr>
            <p:ph type="sldNum" sz="quarter" idx="12"/>
          </p:nvPr>
        </p:nvSpPr>
        <p:spPr/>
        <p:txBody>
          <a:bodyPr/>
          <a:lstStyle/>
          <a:p>
            <a:fld id="{28EE2F00-E732-4CD4-89DB-8C347526210C}" type="slidenum">
              <a:rPr lang="de-DE" smtClean="0"/>
              <a:pPr/>
              <a:t>21</a:t>
            </a:fld>
            <a:endParaRPr lang="de-DE"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200" b="1" dirty="0" smtClean="0"/>
              <a:t>Verladen, Ladungssicherung, Entladen</a:t>
            </a:r>
            <a:endParaRPr lang="de-DE" sz="3200" b="1" dirty="0"/>
          </a:p>
        </p:txBody>
      </p:sp>
      <p:sp>
        <p:nvSpPr>
          <p:cNvPr id="3" name="Inhaltsplatzhalter 2"/>
          <p:cNvSpPr>
            <a:spLocks noGrp="1"/>
          </p:cNvSpPr>
          <p:nvPr>
            <p:ph idx="1"/>
          </p:nvPr>
        </p:nvSpPr>
        <p:spPr/>
        <p:txBody>
          <a:bodyPr>
            <a:normAutofit lnSpcReduction="10000"/>
          </a:bodyPr>
          <a:lstStyle/>
          <a:p>
            <a:pPr>
              <a:buNone/>
            </a:pPr>
            <a:r>
              <a:rPr lang="de-DE" sz="2400" b="1" i="1" dirty="0" smtClean="0"/>
              <a:t>§ 412 HGB</a:t>
            </a:r>
          </a:p>
          <a:p>
            <a:pPr marL="457200" indent="-457200">
              <a:buAutoNum type="arabicParenBoth"/>
            </a:pPr>
            <a:r>
              <a:rPr lang="de-DE" sz="2400" i="1" dirty="0" smtClean="0"/>
              <a:t>der Absender hat das Gut </a:t>
            </a:r>
            <a:r>
              <a:rPr lang="de-DE" sz="2400" b="1" i="1" dirty="0" smtClean="0"/>
              <a:t>beförderungssicher</a:t>
            </a:r>
            <a:r>
              <a:rPr lang="de-DE" sz="2400" i="1" dirty="0" smtClean="0"/>
              <a:t> zu </a:t>
            </a:r>
            <a:r>
              <a:rPr lang="de-DE" sz="2400" b="1" i="1" dirty="0" smtClean="0"/>
              <a:t>laden</a:t>
            </a:r>
            <a:r>
              <a:rPr lang="de-DE" sz="2400" i="1" dirty="0" smtClean="0"/>
              <a:t>, zu </a:t>
            </a:r>
            <a:r>
              <a:rPr lang="de-DE" sz="2400" b="1" i="1" dirty="0" smtClean="0"/>
              <a:t>stauen</a:t>
            </a:r>
            <a:r>
              <a:rPr lang="de-DE" sz="2400" i="1" dirty="0" smtClean="0"/>
              <a:t> und zu </a:t>
            </a:r>
            <a:r>
              <a:rPr lang="de-DE" sz="2400" b="1" i="1" dirty="0" smtClean="0"/>
              <a:t>befestigen</a:t>
            </a:r>
            <a:r>
              <a:rPr lang="de-DE" sz="2400" i="1" dirty="0" smtClean="0"/>
              <a:t> (verladen) sowie zu </a:t>
            </a:r>
            <a:r>
              <a:rPr lang="de-DE" sz="2400" b="1" i="1" dirty="0" smtClean="0"/>
              <a:t>entladen</a:t>
            </a:r>
            <a:r>
              <a:rPr lang="de-DE" sz="2400" i="1" dirty="0" smtClean="0"/>
              <a:t>, </a:t>
            </a:r>
            <a:br>
              <a:rPr lang="de-DE" sz="2400" i="1" dirty="0" smtClean="0"/>
            </a:br>
            <a:r>
              <a:rPr lang="de-DE" sz="2400" i="1" dirty="0" smtClean="0"/>
              <a:t>soweit sich aus den </a:t>
            </a:r>
            <a:r>
              <a:rPr lang="de-DE" sz="2400" b="1" i="1" dirty="0" smtClean="0"/>
              <a:t>Umständen</a:t>
            </a:r>
            <a:r>
              <a:rPr lang="de-DE" sz="2400" i="1" dirty="0" smtClean="0"/>
              <a:t> oder der </a:t>
            </a:r>
            <a:r>
              <a:rPr lang="de-DE" sz="2400" b="1" i="1" dirty="0" smtClean="0"/>
              <a:t>Verkehrssitte</a:t>
            </a:r>
            <a:r>
              <a:rPr lang="de-DE" sz="2400" i="1" dirty="0" smtClean="0"/>
              <a:t> nicht etwas anderes ergibt. </a:t>
            </a:r>
            <a:br>
              <a:rPr lang="de-DE" sz="2400" i="1" dirty="0" smtClean="0"/>
            </a:br>
            <a:r>
              <a:rPr lang="de-DE" sz="2400" i="1" dirty="0" smtClean="0"/>
              <a:t/>
            </a:r>
            <a:br>
              <a:rPr lang="de-DE" sz="2400" i="1" dirty="0" smtClean="0"/>
            </a:br>
            <a:r>
              <a:rPr lang="de-DE" sz="2400" i="1" dirty="0" smtClean="0"/>
              <a:t>Der Frachtführer hat für die </a:t>
            </a:r>
            <a:r>
              <a:rPr lang="de-DE" sz="2400" b="1" i="1" dirty="0" smtClean="0"/>
              <a:t>betriebssichere</a:t>
            </a:r>
            <a:r>
              <a:rPr lang="de-DE" sz="2400" i="1" dirty="0" smtClean="0"/>
              <a:t> Verladung zu </a:t>
            </a:r>
            <a:r>
              <a:rPr lang="de-DE" sz="2400" b="1" i="1" dirty="0" smtClean="0"/>
              <a:t>sorgen</a:t>
            </a:r>
            <a:r>
              <a:rPr lang="de-DE" sz="2400" i="1" dirty="0" smtClean="0"/>
              <a:t>.</a:t>
            </a:r>
          </a:p>
          <a:p>
            <a:pPr marL="457200" indent="-457200">
              <a:buNone/>
            </a:pPr>
            <a:endParaRPr lang="de-DE" sz="2400" dirty="0" smtClean="0"/>
          </a:p>
          <a:p>
            <a:pPr marL="457200" indent="-457200">
              <a:buNone/>
            </a:pPr>
            <a:r>
              <a:rPr lang="de-DE" sz="2400" b="1" dirty="0" smtClean="0"/>
              <a:t>	Absender und Frachtführer haben danach unterschiedliche Verpflichtungen! </a:t>
            </a:r>
          </a:p>
          <a:p>
            <a:pPr marL="457200" indent="-457200">
              <a:buNone/>
            </a:pPr>
            <a:r>
              <a:rPr lang="de-DE" sz="2400" b="1" dirty="0" smtClean="0"/>
              <a:t>	Welche konkreten Inhalte haben diese Verpflichtungen?</a:t>
            </a:r>
            <a:endParaRPr lang="de-DE" sz="2400" dirty="0" smtClean="0"/>
          </a:p>
          <a:p>
            <a:pPr>
              <a:buNone/>
            </a:pPr>
            <a:endParaRPr lang="de-DE" dirty="0"/>
          </a:p>
        </p:txBody>
      </p:sp>
      <p:sp>
        <p:nvSpPr>
          <p:cNvPr id="6" name="Foliennummernplatzhalter 5"/>
          <p:cNvSpPr>
            <a:spLocks noGrp="1"/>
          </p:cNvSpPr>
          <p:nvPr>
            <p:ph type="sldNum" sz="quarter" idx="12"/>
          </p:nvPr>
        </p:nvSpPr>
        <p:spPr/>
        <p:txBody>
          <a:bodyPr/>
          <a:lstStyle/>
          <a:p>
            <a:fld id="{28EE2F00-E732-4CD4-89DB-8C347526210C}" type="slidenum">
              <a:rPr lang="de-DE" smtClean="0"/>
              <a:pPr/>
              <a:t>22</a:t>
            </a:fld>
            <a:endParaRPr lang="de-DE" dirty="0"/>
          </a:p>
        </p:txBody>
      </p:sp>
      <p:sp>
        <p:nvSpPr>
          <p:cNvPr id="7" name="Fußzeilenplatzhalter 4"/>
          <p:cNvSpPr>
            <a:spLocks noGrp="1"/>
          </p:cNvSpPr>
          <p:nvPr>
            <p:ph type="ftr" sz="quarter" idx="11"/>
          </p:nvPr>
        </p:nvSpPr>
        <p:spPr>
          <a:xfrm>
            <a:off x="428596" y="6356350"/>
            <a:ext cx="5591204" cy="365125"/>
          </a:xfrm>
        </p:spPr>
        <p:txBody>
          <a:bodyPr/>
          <a:lstStyle/>
          <a:p>
            <a:pPr algn="l"/>
            <a:r>
              <a:rPr lang="de-DE" dirty="0" smtClean="0"/>
              <a:t>Thonfeld </a:t>
            </a:r>
            <a:r>
              <a:rPr lang="de-DE" dirty="0" err="1" smtClean="0"/>
              <a:t>TransSecure</a:t>
            </a:r>
            <a:r>
              <a:rPr lang="de-DE" dirty="0" smtClean="0"/>
              <a:t> – Dienstleister im Problembereich Transportschaden</a:t>
            </a:r>
            <a:endParaRPr lang="de-DE"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b="1" dirty="0" smtClean="0"/>
              <a:t>Ladearbeiten</a:t>
            </a:r>
            <a:endParaRPr lang="de-DE" sz="3200" b="1" dirty="0"/>
          </a:p>
        </p:txBody>
      </p:sp>
      <p:sp>
        <p:nvSpPr>
          <p:cNvPr id="3" name="Inhaltsplatzhalter 2"/>
          <p:cNvSpPr>
            <a:spLocks noGrp="1"/>
          </p:cNvSpPr>
          <p:nvPr>
            <p:ph idx="1"/>
          </p:nvPr>
        </p:nvSpPr>
        <p:spPr/>
        <p:txBody>
          <a:bodyPr>
            <a:normAutofit/>
          </a:bodyPr>
          <a:lstStyle/>
          <a:p>
            <a:pPr>
              <a:buNone/>
            </a:pPr>
            <a:r>
              <a:rPr lang="de-DE" sz="2400" b="1" u="sng" dirty="0" smtClean="0"/>
              <a:t>Verpflichtung des Absenders:</a:t>
            </a:r>
            <a:endParaRPr lang="de-DE" sz="2400" dirty="0" smtClean="0"/>
          </a:p>
          <a:p>
            <a:r>
              <a:rPr lang="de-DE" sz="2400" dirty="0" smtClean="0"/>
              <a:t>Beförderungssichere Verladung </a:t>
            </a:r>
            <a:br>
              <a:rPr lang="de-DE" sz="2400" dirty="0" smtClean="0"/>
            </a:br>
            <a:r>
              <a:rPr lang="de-DE" sz="2400" dirty="0" smtClean="0"/>
              <a:t/>
            </a:r>
            <a:br>
              <a:rPr lang="de-DE" sz="2400" dirty="0" smtClean="0"/>
            </a:br>
            <a:r>
              <a:rPr lang="de-DE" sz="2400" u="sng" dirty="0" smtClean="0"/>
              <a:t>dazu gehört: </a:t>
            </a:r>
            <a:endParaRPr lang="de-DE" sz="2400" dirty="0" smtClean="0"/>
          </a:p>
          <a:p>
            <a:r>
              <a:rPr lang="de-DE" sz="2400" dirty="0" smtClean="0"/>
              <a:t>Absetzen des  Gutes auf der Ladefläche, verstauen und sichern</a:t>
            </a:r>
            <a:endParaRPr lang="de-DE" sz="2400" u="sng" dirty="0" smtClean="0"/>
          </a:p>
          <a:p>
            <a:pPr>
              <a:buNone/>
            </a:pPr>
            <a:r>
              <a:rPr lang="de-DE" sz="2400" u="sng" dirty="0" smtClean="0"/>
              <a:t/>
            </a:r>
            <a:br>
              <a:rPr lang="de-DE" sz="2400" u="sng" dirty="0" smtClean="0"/>
            </a:br>
            <a:r>
              <a:rPr lang="de-DE" sz="2400" u="sng" dirty="0" smtClean="0"/>
              <a:t>Zielrichtung: </a:t>
            </a:r>
            <a:endParaRPr lang="de-DE" sz="2400" dirty="0" smtClean="0"/>
          </a:p>
          <a:p>
            <a:r>
              <a:rPr lang="de-DE" sz="2400" dirty="0" smtClean="0"/>
              <a:t>Schutz des eigenen Gutes vor Schäden durch die üblichen Transporteinwirkungen (z.B. Fliehkräfte, Erschütterungen</a:t>
            </a:r>
            <a:r>
              <a:rPr lang="de-DE" sz="2400" dirty="0" smtClean="0">
                <a:latin typeface="Times New Roman" pitchFamily="18" charset="0"/>
              </a:rPr>
              <a:t>)</a:t>
            </a:r>
            <a:endParaRPr lang="de-DE" sz="2400" b="1" u="sng" dirty="0" smtClean="0">
              <a:latin typeface="Times New Roman" pitchFamily="18" charset="0"/>
            </a:endParaRPr>
          </a:p>
          <a:p>
            <a:endParaRPr lang="de-DE" dirty="0"/>
          </a:p>
        </p:txBody>
      </p:sp>
      <p:sp>
        <p:nvSpPr>
          <p:cNvPr id="6" name="Foliennummernplatzhalter 5"/>
          <p:cNvSpPr>
            <a:spLocks noGrp="1"/>
          </p:cNvSpPr>
          <p:nvPr>
            <p:ph type="sldNum" sz="quarter" idx="12"/>
          </p:nvPr>
        </p:nvSpPr>
        <p:spPr/>
        <p:txBody>
          <a:bodyPr/>
          <a:lstStyle/>
          <a:p>
            <a:fld id="{28EE2F00-E732-4CD4-89DB-8C347526210C}" type="slidenum">
              <a:rPr lang="de-DE" smtClean="0"/>
              <a:pPr/>
              <a:t>23</a:t>
            </a:fld>
            <a:endParaRPr lang="de-DE" dirty="0"/>
          </a:p>
        </p:txBody>
      </p:sp>
      <p:sp>
        <p:nvSpPr>
          <p:cNvPr id="7" name="Fußzeilenplatzhalter 4"/>
          <p:cNvSpPr>
            <a:spLocks noGrp="1"/>
          </p:cNvSpPr>
          <p:nvPr>
            <p:ph type="ftr" sz="quarter" idx="11"/>
          </p:nvPr>
        </p:nvSpPr>
        <p:spPr>
          <a:xfrm>
            <a:off x="428596" y="6356350"/>
            <a:ext cx="5591204" cy="365125"/>
          </a:xfrm>
        </p:spPr>
        <p:txBody>
          <a:bodyPr/>
          <a:lstStyle/>
          <a:p>
            <a:pPr algn="l"/>
            <a:r>
              <a:rPr lang="de-DE" dirty="0" smtClean="0"/>
              <a:t>Thonfeld </a:t>
            </a:r>
            <a:r>
              <a:rPr lang="de-DE" dirty="0" err="1" smtClean="0"/>
              <a:t>TransSecure</a:t>
            </a:r>
            <a:r>
              <a:rPr lang="de-DE" dirty="0" smtClean="0"/>
              <a:t> – Dienstleister im Problembereich Transportschaden</a:t>
            </a:r>
            <a:endParaRPr lang="de-DE"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b="1" dirty="0" smtClean="0"/>
              <a:t>Ladearbeiten</a:t>
            </a:r>
            <a:endParaRPr lang="de-DE" sz="3200" b="1" dirty="0"/>
          </a:p>
        </p:txBody>
      </p:sp>
      <p:sp>
        <p:nvSpPr>
          <p:cNvPr id="3" name="Inhaltsplatzhalter 2"/>
          <p:cNvSpPr>
            <a:spLocks noGrp="1"/>
          </p:cNvSpPr>
          <p:nvPr>
            <p:ph idx="1"/>
          </p:nvPr>
        </p:nvSpPr>
        <p:spPr>
          <a:xfrm>
            <a:off x="500034" y="1643050"/>
            <a:ext cx="8229600" cy="4857784"/>
          </a:xfrm>
        </p:spPr>
        <p:txBody>
          <a:bodyPr>
            <a:normAutofit fontScale="70000" lnSpcReduction="20000"/>
          </a:bodyPr>
          <a:lstStyle/>
          <a:p>
            <a:pPr>
              <a:lnSpc>
                <a:spcPct val="120000"/>
              </a:lnSpc>
              <a:buNone/>
            </a:pPr>
            <a:r>
              <a:rPr lang="de-DE" sz="3400" b="1" u="sng" dirty="0" smtClean="0"/>
              <a:t>Verpflichtung des Frachtführers / Fahrers:</a:t>
            </a:r>
            <a:endParaRPr lang="de-DE" sz="3400" dirty="0" smtClean="0"/>
          </a:p>
          <a:p>
            <a:pPr>
              <a:lnSpc>
                <a:spcPct val="120000"/>
              </a:lnSpc>
            </a:pPr>
            <a:r>
              <a:rPr lang="de-DE" sz="3400" dirty="0" smtClean="0"/>
              <a:t>Betriebssichere Verladung ( § 22 StVO)</a:t>
            </a:r>
          </a:p>
          <a:p>
            <a:pPr>
              <a:lnSpc>
                <a:spcPct val="120000"/>
              </a:lnSpc>
            </a:pPr>
            <a:endParaRPr lang="de-DE" sz="1700" u="sng" dirty="0" smtClean="0"/>
          </a:p>
          <a:p>
            <a:pPr>
              <a:lnSpc>
                <a:spcPct val="120000"/>
              </a:lnSpc>
              <a:buNone/>
            </a:pPr>
            <a:r>
              <a:rPr lang="de-DE" sz="3400" dirty="0" smtClean="0"/>
              <a:t>	</a:t>
            </a:r>
            <a:r>
              <a:rPr lang="de-DE" sz="3400" u="sng" dirty="0" smtClean="0"/>
              <a:t>dazu gehört: </a:t>
            </a:r>
            <a:endParaRPr lang="de-DE" sz="3400" dirty="0" smtClean="0"/>
          </a:p>
          <a:p>
            <a:pPr>
              <a:lnSpc>
                <a:spcPct val="120000"/>
              </a:lnSpc>
            </a:pPr>
            <a:r>
              <a:rPr lang="de-DE" sz="3400" dirty="0" smtClean="0"/>
              <a:t>Kontrolle der Verladetätigkeit des Absenders; dafür Sorge tragen, dass durch die Ladung die Betriebssicherheit des Fahrzeuges auch in extremen Verkehrssituationen nicht beeinträchtigt wird</a:t>
            </a:r>
          </a:p>
          <a:p>
            <a:pPr>
              <a:lnSpc>
                <a:spcPct val="120000"/>
              </a:lnSpc>
            </a:pPr>
            <a:endParaRPr lang="de-DE" sz="1700" u="sng" dirty="0" smtClean="0"/>
          </a:p>
          <a:p>
            <a:pPr>
              <a:lnSpc>
                <a:spcPct val="120000"/>
              </a:lnSpc>
              <a:buNone/>
            </a:pPr>
            <a:r>
              <a:rPr lang="de-DE" sz="3400" dirty="0" smtClean="0"/>
              <a:t>	</a:t>
            </a:r>
            <a:r>
              <a:rPr lang="de-DE" sz="3400" u="sng" dirty="0" smtClean="0"/>
              <a:t>Zielrichtung: </a:t>
            </a:r>
            <a:endParaRPr lang="de-DE" sz="3400" dirty="0" smtClean="0"/>
          </a:p>
          <a:p>
            <a:pPr>
              <a:lnSpc>
                <a:spcPct val="120000"/>
              </a:lnSpc>
            </a:pPr>
            <a:r>
              <a:rPr lang="de-DE" sz="3400" dirty="0" smtClean="0"/>
              <a:t>Schutz unbeteiligter Dritter vor Schäden aus der Nutzung des Fahrzeuges.</a:t>
            </a:r>
          </a:p>
          <a:p>
            <a:endParaRPr lang="de-DE" dirty="0"/>
          </a:p>
        </p:txBody>
      </p:sp>
      <p:sp>
        <p:nvSpPr>
          <p:cNvPr id="6" name="Foliennummernplatzhalter 5"/>
          <p:cNvSpPr>
            <a:spLocks noGrp="1"/>
          </p:cNvSpPr>
          <p:nvPr>
            <p:ph type="sldNum" sz="quarter" idx="12"/>
          </p:nvPr>
        </p:nvSpPr>
        <p:spPr/>
        <p:txBody>
          <a:bodyPr/>
          <a:lstStyle/>
          <a:p>
            <a:fld id="{28EE2F00-E732-4CD4-89DB-8C347526210C}" type="slidenum">
              <a:rPr lang="de-DE" smtClean="0"/>
              <a:pPr/>
              <a:t>24</a:t>
            </a:fld>
            <a:endParaRPr lang="de-DE" dirty="0"/>
          </a:p>
        </p:txBody>
      </p:sp>
      <p:sp>
        <p:nvSpPr>
          <p:cNvPr id="7" name="Fußzeilenplatzhalter 4"/>
          <p:cNvSpPr>
            <a:spLocks noGrp="1"/>
          </p:cNvSpPr>
          <p:nvPr>
            <p:ph type="ftr" sz="quarter" idx="11"/>
          </p:nvPr>
        </p:nvSpPr>
        <p:spPr>
          <a:xfrm>
            <a:off x="428596" y="6356350"/>
            <a:ext cx="5591204" cy="365125"/>
          </a:xfrm>
        </p:spPr>
        <p:txBody>
          <a:bodyPr/>
          <a:lstStyle/>
          <a:p>
            <a:pPr algn="l"/>
            <a:r>
              <a:rPr lang="de-DE" dirty="0" smtClean="0"/>
              <a:t>Thonfeld </a:t>
            </a:r>
            <a:r>
              <a:rPr lang="de-DE" dirty="0" err="1" smtClean="0"/>
              <a:t>TransSecure</a:t>
            </a:r>
            <a:r>
              <a:rPr lang="de-DE" dirty="0" smtClean="0"/>
              <a:t> – Dienstleister im Problembereich Transportschaden</a:t>
            </a:r>
            <a:endParaRPr lang="de-DE"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el 1"/>
          <p:cNvSpPr>
            <a:spLocks noGrp="1"/>
          </p:cNvSpPr>
          <p:nvPr>
            <p:ph type="title"/>
          </p:nvPr>
        </p:nvSpPr>
        <p:spPr/>
        <p:txBody>
          <a:bodyPr/>
          <a:lstStyle/>
          <a:p>
            <a:pPr eaLnBrk="1" hangingPunct="1"/>
            <a:r>
              <a:rPr lang="de-DE" sz="3200" b="1" dirty="0" smtClean="0">
                <a:solidFill>
                  <a:srgbClr val="77933C"/>
                </a:solidFill>
              </a:rPr>
              <a:t>Was ist ein multimodaler Transport?</a:t>
            </a:r>
          </a:p>
        </p:txBody>
      </p:sp>
      <p:sp>
        <p:nvSpPr>
          <p:cNvPr id="15363" name="Inhaltsplatzhalter 2"/>
          <p:cNvSpPr>
            <a:spLocks noGrp="1"/>
          </p:cNvSpPr>
          <p:nvPr>
            <p:ph idx="1"/>
          </p:nvPr>
        </p:nvSpPr>
        <p:spPr>
          <a:xfrm>
            <a:off x="457200" y="1357313"/>
            <a:ext cx="8229600" cy="5000625"/>
          </a:xfrm>
        </p:spPr>
        <p:txBody>
          <a:bodyPr>
            <a:normAutofit/>
          </a:bodyPr>
          <a:lstStyle/>
          <a:p>
            <a:pPr eaLnBrk="1" hangingPunct="1"/>
            <a:r>
              <a:rPr lang="de-DE" sz="2000" dirty="0" smtClean="0"/>
              <a:t>Es muss ein </a:t>
            </a:r>
            <a:r>
              <a:rPr lang="de-DE" sz="2000" b="1" dirty="0" smtClean="0"/>
              <a:t>einheitlicher Frachtvertrag über eine internationale Gesamtbeförderung</a:t>
            </a:r>
            <a:r>
              <a:rPr lang="de-DE" sz="2000" dirty="0" smtClean="0"/>
              <a:t> mit dem Auftraggeber geschlossen sein (§ 452 HGB). </a:t>
            </a:r>
            <a:br>
              <a:rPr lang="de-DE" sz="2000" dirty="0" smtClean="0"/>
            </a:br>
            <a:r>
              <a:rPr lang="de-DE" sz="2000" dirty="0" smtClean="0"/>
              <a:t>Das ist der Fall, wenn:</a:t>
            </a:r>
          </a:p>
          <a:p>
            <a:pPr lvl="1" eaLnBrk="1" hangingPunct="1"/>
            <a:r>
              <a:rPr lang="de-DE" sz="2000" dirty="0" smtClean="0"/>
              <a:t>Ein </a:t>
            </a:r>
            <a:r>
              <a:rPr lang="de-DE" sz="2000" b="1" dirty="0" smtClean="0"/>
              <a:t>reiner Frachtvertrag</a:t>
            </a:r>
            <a:r>
              <a:rPr lang="de-DE" sz="2000" dirty="0" smtClean="0"/>
              <a:t> geschlossen wurde (z.B. Vertrag mit einer Reederei über die Beförderung eines Containers von Haus zu Haus – ein solcher Vertrag wird meist durch ein </a:t>
            </a:r>
            <a:r>
              <a:rPr lang="de-DE" sz="2000" dirty="0" err="1" smtClean="0"/>
              <a:t>Durchkonnossement</a:t>
            </a:r>
            <a:r>
              <a:rPr lang="de-DE" sz="2000" dirty="0" smtClean="0"/>
              <a:t> dokumentiert: FBL, TBL)</a:t>
            </a:r>
          </a:p>
          <a:p>
            <a:pPr lvl="1" eaLnBrk="1" hangingPunct="1"/>
            <a:r>
              <a:rPr lang="de-DE" sz="2000" dirty="0" smtClean="0"/>
              <a:t>Ein </a:t>
            </a:r>
            <a:r>
              <a:rPr lang="de-DE" sz="2000" b="1" dirty="0" smtClean="0"/>
              <a:t>Speditionsvertrag</a:t>
            </a:r>
            <a:r>
              <a:rPr lang="de-DE" sz="2000" dirty="0" smtClean="0"/>
              <a:t> geschlossen wurde, der wegen Fixkostenspedition zur Anwendung des Frachtrechts führt</a:t>
            </a:r>
          </a:p>
          <a:p>
            <a:pPr eaLnBrk="1" hangingPunct="1"/>
            <a:r>
              <a:rPr lang="de-DE" sz="2000" dirty="0" smtClean="0"/>
              <a:t>Es müssen mindestens zwei </a:t>
            </a:r>
            <a:r>
              <a:rPr lang="de-DE" sz="2000" b="1" dirty="0" smtClean="0"/>
              <a:t>technisch unterschiedliche Verkehrsmittel</a:t>
            </a:r>
            <a:r>
              <a:rPr lang="de-DE" sz="2000" dirty="0" smtClean="0"/>
              <a:t> auf Teilstrecken zum Einsatz kommen, wobei das Gut jeweils von dem einen auf das andere Verkehrsmittel umgeladen wird. </a:t>
            </a:r>
          </a:p>
          <a:p>
            <a:pPr eaLnBrk="1" hangingPunct="1"/>
            <a:r>
              <a:rPr lang="de-DE" sz="2000" dirty="0" smtClean="0"/>
              <a:t>Die verschiedenartigen Beförderungsmittel müssen </a:t>
            </a:r>
            <a:r>
              <a:rPr lang="de-DE" sz="2000" b="1" dirty="0" smtClean="0"/>
              <a:t>unterschiedlichen Haftungsregelungen</a:t>
            </a:r>
            <a:r>
              <a:rPr lang="de-DE" sz="2000" dirty="0" smtClean="0"/>
              <a:t> unterliegen. </a:t>
            </a:r>
          </a:p>
          <a:p>
            <a:pPr eaLnBrk="1" hangingPunct="1"/>
            <a:r>
              <a:rPr lang="de-DE" sz="2000" dirty="0" smtClean="0"/>
              <a:t>Warum kann das nur bei </a:t>
            </a:r>
            <a:r>
              <a:rPr lang="de-DE" sz="2000" b="1" dirty="0" smtClean="0"/>
              <a:t>internationalen</a:t>
            </a:r>
            <a:r>
              <a:rPr lang="de-DE" sz="2000" dirty="0" smtClean="0"/>
              <a:t> Beförderungen der Fall sein?</a:t>
            </a:r>
          </a:p>
          <a:p>
            <a:pPr eaLnBrk="1" hangingPunct="1"/>
            <a:endParaRPr lang="de-DE" dirty="0" smtClean="0"/>
          </a:p>
        </p:txBody>
      </p:sp>
      <p:sp>
        <p:nvSpPr>
          <p:cNvPr id="5" name="Fußzeilenplatzhalter 4"/>
          <p:cNvSpPr>
            <a:spLocks noGrp="1"/>
          </p:cNvSpPr>
          <p:nvPr>
            <p:ph type="ftr" sz="quarter" idx="11"/>
          </p:nvPr>
        </p:nvSpPr>
        <p:spPr/>
        <p:txBody>
          <a:bodyPr/>
          <a:lstStyle/>
          <a:p>
            <a:pPr>
              <a:defRPr/>
            </a:pPr>
            <a:r>
              <a:rPr lang="de-DE"/>
              <a:t>Thonfeld TransSecure</a:t>
            </a:r>
          </a:p>
        </p:txBody>
      </p:sp>
      <p:sp>
        <p:nvSpPr>
          <p:cNvPr id="6" name="Foliennummernplatzhalter 5"/>
          <p:cNvSpPr>
            <a:spLocks noGrp="1"/>
          </p:cNvSpPr>
          <p:nvPr>
            <p:ph type="sldNum" sz="quarter" idx="12"/>
          </p:nvPr>
        </p:nvSpPr>
        <p:spPr/>
        <p:txBody>
          <a:bodyPr/>
          <a:lstStyle/>
          <a:p>
            <a:pPr>
              <a:defRPr/>
            </a:pPr>
            <a:fld id="{E084685B-25E0-4641-B216-8360FB2CEBEE}" type="slidenum">
              <a:rPr lang="de-DE"/>
              <a:pPr>
                <a:defRPr/>
              </a:pPr>
              <a:t>25</a:t>
            </a:fld>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blinds(horizontal)">
                                      <p:cBhvr>
                                        <p:cTn id="7" dur="500"/>
                                        <p:tgtEl>
                                          <p:spTgt spid="153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5363">
                                            <p:txEl>
                                              <p:pRg st="0" end="0"/>
                                            </p:txEl>
                                          </p:spTgt>
                                        </p:tgtEl>
                                        <p:attrNameLst>
                                          <p:attrName>style.visibility</p:attrName>
                                        </p:attrNameLst>
                                      </p:cBhvr>
                                      <p:to>
                                        <p:strVal val="visible"/>
                                      </p:to>
                                    </p:set>
                                    <p:animEffect transition="in" filter="blinds(horizontal)">
                                      <p:cBhvr>
                                        <p:cTn id="12" dur="500"/>
                                        <p:tgtEl>
                                          <p:spTgt spid="15363">
                                            <p:txEl>
                                              <p:pRg st="0" end="0"/>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15363">
                                            <p:txEl>
                                              <p:pRg st="1" end="1"/>
                                            </p:txEl>
                                          </p:spTgt>
                                        </p:tgtEl>
                                        <p:attrNameLst>
                                          <p:attrName>style.visibility</p:attrName>
                                        </p:attrNameLst>
                                      </p:cBhvr>
                                      <p:to>
                                        <p:strVal val="visible"/>
                                      </p:to>
                                    </p:set>
                                    <p:animEffect transition="in" filter="blinds(horizontal)">
                                      <p:cBhvr>
                                        <p:cTn id="15" dur="500"/>
                                        <p:tgtEl>
                                          <p:spTgt spid="15363">
                                            <p:txEl>
                                              <p:pRg st="1" end="1"/>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15363">
                                            <p:txEl>
                                              <p:pRg st="2" end="2"/>
                                            </p:txEl>
                                          </p:spTgt>
                                        </p:tgtEl>
                                        <p:attrNameLst>
                                          <p:attrName>style.visibility</p:attrName>
                                        </p:attrNameLst>
                                      </p:cBhvr>
                                      <p:to>
                                        <p:strVal val="visible"/>
                                      </p:to>
                                    </p:set>
                                    <p:animEffect transition="in" filter="blinds(horizontal)">
                                      <p:cBhvr>
                                        <p:cTn id="18" dur="500"/>
                                        <p:tgtEl>
                                          <p:spTgt spid="1536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15363">
                                            <p:txEl>
                                              <p:pRg st="3" end="3"/>
                                            </p:txEl>
                                          </p:spTgt>
                                        </p:tgtEl>
                                        <p:attrNameLst>
                                          <p:attrName>style.visibility</p:attrName>
                                        </p:attrNameLst>
                                      </p:cBhvr>
                                      <p:to>
                                        <p:strVal val="visible"/>
                                      </p:to>
                                    </p:set>
                                    <p:animEffect transition="in" filter="blinds(horizontal)">
                                      <p:cBhvr>
                                        <p:cTn id="23" dur="500"/>
                                        <p:tgtEl>
                                          <p:spTgt spid="1536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nodeType="clickEffect">
                                  <p:stCondLst>
                                    <p:cond delay="0"/>
                                  </p:stCondLst>
                                  <p:childTnLst>
                                    <p:set>
                                      <p:cBhvr>
                                        <p:cTn id="27" dur="1" fill="hold">
                                          <p:stCondLst>
                                            <p:cond delay="0"/>
                                          </p:stCondLst>
                                        </p:cTn>
                                        <p:tgtEl>
                                          <p:spTgt spid="15363">
                                            <p:txEl>
                                              <p:pRg st="4" end="4"/>
                                            </p:txEl>
                                          </p:spTgt>
                                        </p:tgtEl>
                                        <p:attrNameLst>
                                          <p:attrName>style.visibility</p:attrName>
                                        </p:attrNameLst>
                                      </p:cBhvr>
                                      <p:to>
                                        <p:strVal val="visible"/>
                                      </p:to>
                                    </p:set>
                                    <p:animEffect transition="in" filter="blinds(horizontal)">
                                      <p:cBhvr>
                                        <p:cTn id="28" dur="500"/>
                                        <p:tgtEl>
                                          <p:spTgt spid="15363">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nodeType="clickEffect">
                                  <p:stCondLst>
                                    <p:cond delay="0"/>
                                  </p:stCondLst>
                                  <p:childTnLst>
                                    <p:set>
                                      <p:cBhvr>
                                        <p:cTn id="32" dur="1" fill="hold">
                                          <p:stCondLst>
                                            <p:cond delay="0"/>
                                          </p:stCondLst>
                                        </p:cTn>
                                        <p:tgtEl>
                                          <p:spTgt spid="15363">
                                            <p:txEl>
                                              <p:pRg st="5" end="5"/>
                                            </p:txEl>
                                          </p:spTgt>
                                        </p:tgtEl>
                                        <p:attrNameLst>
                                          <p:attrName>style.visibility</p:attrName>
                                        </p:attrNameLst>
                                      </p:cBhvr>
                                      <p:to>
                                        <p:strVal val="visible"/>
                                      </p:to>
                                    </p:set>
                                    <p:animEffect transition="in" filter="blinds(horizontal)">
                                      <p:cBhvr>
                                        <p:cTn id="33" dur="500"/>
                                        <p:tgtEl>
                                          <p:spTgt spid="1536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200" b="1" dirty="0" smtClean="0"/>
              <a:t>Wie wird das haftungsrechtliche Problem gelöst?</a:t>
            </a:r>
            <a:endParaRPr lang="de-DE" sz="3200" b="1" dirty="0"/>
          </a:p>
        </p:txBody>
      </p:sp>
      <p:sp>
        <p:nvSpPr>
          <p:cNvPr id="3" name="Inhaltsplatzhalter 2"/>
          <p:cNvSpPr>
            <a:spLocks noGrp="1"/>
          </p:cNvSpPr>
          <p:nvPr>
            <p:ph idx="1"/>
          </p:nvPr>
        </p:nvSpPr>
        <p:spPr>
          <a:xfrm>
            <a:off x="457200" y="1428736"/>
            <a:ext cx="8229600" cy="5429264"/>
          </a:xfrm>
        </p:spPr>
        <p:txBody>
          <a:bodyPr>
            <a:normAutofit fontScale="62500" lnSpcReduction="20000"/>
          </a:bodyPr>
          <a:lstStyle/>
          <a:p>
            <a:pPr>
              <a:lnSpc>
                <a:spcPct val="120000"/>
              </a:lnSpc>
              <a:buNone/>
            </a:pPr>
            <a:r>
              <a:rPr lang="de-DE" b="1" dirty="0" smtClean="0"/>
              <a:t>	</a:t>
            </a:r>
            <a:r>
              <a:rPr lang="de-DE" sz="3500" dirty="0" smtClean="0"/>
              <a:t> </a:t>
            </a:r>
            <a:r>
              <a:rPr lang="de-DE" sz="3500" b="1" dirty="0" smtClean="0"/>
              <a:t>Zweigeteilte Haftungslage:</a:t>
            </a:r>
            <a:endParaRPr lang="de-DE" sz="3500" dirty="0" smtClean="0"/>
          </a:p>
          <a:p>
            <a:pPr lvl="0">
              <a:lnSpc>
                <a:spcPct val="120000"/>
              </a:lnSpc>
            </a:pPr>
            <a:r>
              <a:rPr lang="de-DE" sz="3500" b="1" dirty="0" smtClean="0"/>
              <a:t>unbekannter Schadenort als „Normalfall“:</a:t>
            </a:r>
            <a:br>
              <a:rPr lang="de-DE" sz="3500" b="1" dirty="0" smtClean="0"/>
            </a:br>
            <a:r>
              <a:rPr lang="de-DE" sz="3500" dirty="0" smtClean="0"/>
              <a:t>der multimodale Frachtführer haftet nach </a:t>
            </a:r>
            <a:r>
              <a:rPr lang="de-DE" sz="3500" b="1" dirty="0" smtClean="0"/>
              <a:t>HGB-Frachtrecht</a:t>
            </a:r>
            <a:r>
              <a:rPr lang="de-DE" sz="3500" dirty="0" smtClean="0"/>
              <a:t>.</a:t>
            </a:r>
          </a:p>
          <a:p>
            <a:pPr>
              <a:lnSpc>
                <a:spcPct val="120000"/>
              </a:lnSpc>
            </a:pPr>
            <a:r>
              <a:rPr lang="de-DE" sz="3500" b="1" dirty="0" smtClean="0"/>
              <a:t>bekannter Schadenort als „Ausnahmefall“:</a:t>
            </a:r>
            <a:br>
              <a:rPr lang="de-DE" sz="3500" b="1" dirty="0" smtClean="0"/>
            </a:br>
            <a:r>
              <a:rPr lang="de-DE" sz="3500" dirty="0" smtClean="0"/>
              <a:t>der multimodale Frachtführer haftet nach dem </a:t>
            </a:r>
            <a:r>
              <a:rPr lang="de-DE" sz="3500" b="1" dirty="0" smtClean="0"/>
              <a:t>Recht der Strecke</a:t>
            </a:r>
            <a:r>
              <a:rPr lang="de-DE" sz="3500" dirty="0" smtClean="0"/>
              <a:t>.</a:t>
            </a:r>
          </a:p>
          <a:p>
            <a:pPr>
              <a:lnSpc>
                <a:spcPct val="120000"/>
              </a:lnSpc>
            </a:pPr>
            <a:r>
              <a:rPr lang="de-DE" sz="3500" dirty="0" smtClean="0"/>
              <a:t>Als das „Recht der Strecke“ gilt das Frachtrecht, welches </a:t>
            </a:r>
            <a:r>
              <a:rPr lang="de-DE" sz="3500" b="1" dirty="0" smtClean="0"/>
              <a:t>„fiktiv“ </a:t>
            </a:r>
            <a:r>
              <a:rPr lang="de-DE" sz="3500" dirty="0" smtClean="0"/>
              <a:t>zur Anwendung käme, wenn der multimodale Frachtführer mit dem Auftraggeber nur über diese Teilstrecke einen Frachtvertrag  nach deutschem Recht abgeschlossen hätte.</a:t>
            </a:r>
          </a:p>
          <a:p>
            <a:pPr>
              <a:lnSpc>
                <a:spcPct val="120000"/>
              </a:lnSpc>
            </a:pPr>
            <a:r>
              <a:rPr lang="de-DE" sz="3500" b="1" dirty="0" smtClean="0"/>
              <a:t>Problem für den Geschädigten: </a:t>
            </a:r>
          </a:p>
          <a:p>
            <a:pPr lvl="0">
              <a:lnSpc>
                <a:spcPct val="120000"/>
              </a:lnSpc>
              <a:buNone/>
            </a:pPr>
            <a:r>
              <a:rPr lang="de-DE" sz="3500" dirty="0" smtClean="0"/>
              <a:t>	Er kann nicht vorhersehen, nach welchem Frachtrecht er im Schadenfall Ersatz erlangen kann!</a:t>
            </a:r>
          </a:p>
          <a:p>
            <a:pPr lvl="0">
              <a:lnSpc>
                <a:spcPct val="120000"/>
              </a:lnSpc>
              <a:buNone/>
            </a:pPr>
            <a:r>
              <a:rPr lang="de-DE" sz="3500" dirty="0" smtClean="0"/>
              <a:t>	Daher: Transportversicherung sinnvoll.</a:t>
            </a:r>
          </a:p>
          <a:p>
            <a:endParaRPr lang="de-DE" dirty="0"/>
          </a:p>
        </p:txBody>
      </p:sp>
      <p:sp>
        <p:nvSpPr>
          <p:cNvPr id="6" name="Foliennummernplatzhalter 5"/>
          <p:cNvSpPr>
            <a:spLocks noGrp="1"/>
          </p:cNvSpPr>
          <p:nvPr>
            <p:ph type="sldNum" sz="quarter" idx="12"/>
          </p:nvPr>
        </p:nvSpPr>
        <p:spPr/>
        <p:txBody>
          <a:bodyPr/>
          <a:lstStyle/>
          <a:p>
            <a:fld id="{28EE2F00-E732-4CD4-89DB-8C347526210C}" type="slidenum">
              <a:rPr lang="de-DE" smtClean="0"/>
              <a:pPr/>
              <a:t>26</a:t>
            </a:fld>
            <a:endParaRPr lang="de-DE" dirty="0"/>
          </a:p>
        </p:txBody>
      </p:sp>
      <p:sp>
        <p:nvSpPr>
          <p:cNvPr id="7" name="Fußzeilenplatzhalter 4"/>
          <p:cNvSpPr>
            <a:spLocks noGrp="1"/>
          </p:cNvSpPr>
          <p:nvPr>
            <p:ph type="ftr" sz="quarter" idx="11"/>
          </p:nvPr>
        </p:nvSpPr>
        <p:spPr>
          <a:xfrm>
            <a:off x="428596" y="6356350"/>
            <a:ext cx="5591204" cy="365125"/>
          </a:xfrm>
        </p:spPr>
        <p:txBody>
          <a:bodyPr/>
          <a:lstStyle/>
          <a:p>
            <a:pPr algn="l"/>
            <a:r>
              <a:rPr lang="de-DE" dirty="0" smtClean="0"/>
              <a:t>Thonfeld </a:t>
            </a:r>
            <a:r>
              <a:rPr lang="de-DE" dirty="0" err="1" smtClean="0"/>
              <a:t>TransSecure</a:t>
            </a:r>
            <a:r>
              <a:rPr lang="de-DE" dirty="0" smtClean="0"/>
              <a:t> – Dienstleister im Problembereich Transportschaden</a:t>
            </a:r>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linds(horizontal)">
                                      <p:cBhvr>
                                        <p:cTn id="10" dur="500"/>
                                        <p:tgtEl>
                                          <p:spTgt spid="3">
                                            <p:txEl>
                                              <p:pRg st="2" end="2"/>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blinds(horizontal)">
                                      <p:cBhvr>
                                        <p:cTn id="13" dur="500"/>
                                        <p:tgtEl>
                                          <p:spTgt spid="3">
                                            <p:txEl>
                                              <p:pRg st="3" end="3"/>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blinds(horizontal)">
                                      <p:cBhvr>
                                        <p:cTn id="16" dur="500"/>
                                        <p:tgtEl>
                                          <p:spTgt spid="3">
                                            <p:txEl>
                                              <p:pRg st="4" end="4"/>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blinds(horizontal)">
                                      <p:cBhvr>
                                        <p:cTn id="19" dur="500"/>
                                        <p:tgtEl>
                                          <p:spTgt spid="3">
                                            <p:txEl>
                                              <p:pRg st="5" end="5"/>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linds(horizontal)">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200" b="1" dirty="0" smtClean="0"/>
              <a:t>Wie wird das haftungsrechtliche Problem gelöst?</a:t>
            </a:r>
            <a:endParaRPr lang="de-DE" sz="3200" b="1" dirty="0"/>
          </a:p>
        </p:txBody>
      </p:sp>
      <p:sp>
        <p:nvSpPr>
          <p:cNvPr id="5" name="Fußzeilenplatzhalter 4"/>
          <p:cNvSpPr>
            <a:spLocks noGrp="1"/>
          </p:cNvSpPr>
          <p:nvPr>
            <p:ph type="ftr" sz="quarter" idx="11"/>
          </p:nvPr>
        </p:nvSpPr>
        <p:spPr/>
        <p:txBody>
          <a:bodyPr/>
          <a:lstStyle/>
          <a:p>
            <a:r>
              <a:rPr lang="de-DE" smtClean="0"/>
              <a:t>Thonfeld TransSecure</a:t>
            </a:r>
            <a:endParaRPr lang="de-DE" dirty="0"/>
          </a:p>
        </p:txBody>
      </p:sp>
      <p:sp>
        <p:nvSpPr>
          <p:cNvPr id="6" name="Foliennummernplatzhalter 5"/>
          <p:cNvSpPr>
            <a:spLocks noGrp="1"/>
          </p:cNvSpPr>
          <p:nvPr>
            <p:ph type="sldNum" sz="quarter" idx="12"/>
          </p:nvPr>
        </p:nvSpPr>
        <p:spPr/>
        <p:txBody>
          <a:bodyPr/>
          <a:lstStyle/>
          <a:p>
            <a:fld id="{28EE2F00-E732-4CD4-89DB-8C347526210C}" type="slidenum">
              <a:rPr lang="de-DE" smtClean="0"/>
              <a:pPr/>
              <a:t>27</a:t>
            </a:fld>
            <a:endParaRPr lang="de-DE" dirty="0"/>
          </a:p>
        </p:txBody>
      </p:sp>
      <p:pic>
        <p:nvPicPr>
          <p:cNvPr id="7" name="Inhaltsplatzhalter 6" descr="bekannter Schadenort.JPG"/>
          <p:cNvPicPr>
            <a:picLocks noGrp="1" noChangeAspect="1"/>
          </p:cNvPicPr>
          <p:nvPr>
            <p:ph idx="1"/>
          </p:nvPr>
        </p:nvPicPr>
        <p:blipFill>
          <a:blip r:embed="rId2" cstate="print"/>
          <a:stretch>
            <a:fillRect/>
          </a:stretch>
        </p:blipFill>
        <p:spPr>
          <a:xfrm>
            <a:off x="457200" y="1357298"/>
            <a:ext cx="8229600" cy="3000396"/>
          </a:xfrm>
          <a:prstGeom prst="rect">
            <a:avLst/>
          </a:prstGeom>
        </p:spPr>
      </p:pic>
      <p:sp>
        <p:nvSpPr>
          <p:cNvPr id="8" name="Textfeld 7"/>
          <p:cNvSpPr txBox="1"/>
          <p:nvPr/>
        </p:nvSpPr>
        <p:spPr>
          <a:xfrm>
            <a:off x="500034" y="4500570"/>
            <a:ext cx="8143932" cy="369332"/>
          </a:xfrm>
          <a:prstGeom prst="rect">
            <a:avLst/>
          </a:prstGeom>
          <a:noFill/>
        </p:spPr>
        <p:txBody>
          <a:bodyPr wrap="square" rtlCol="0">
            <a:spAutoFit/>
          </a:bodyPr>
          <a:lstStyle/>
          <a:p>
            <a:endParaRPr lang="de-DE" dirty="0"/>
          </a:p>
        </p:txBody>
      </p:sp>
      <p:sp>
        <p:nvSpPr>
          <p:cNvPr id="1025" name="Rectangle 1"/>
          <p:cNvSpPr>
            <a:spLocks noChangeArrowheads="1"/>
          </p:cNvSpPr>
          <p:nvPr/>
        </p:nvSpPr>
        <p:spPr bwMode="auto">
          <a:xfrm>
            <a:off x="0" y="4429132"/>
            <a:ext cx="91440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de-DE" sz="1600" b="0" i="0" u="none" strike="noStrike" cap="none" normalizeH="0" baseline="0" dirty="0" smtClean="0">
                <a:ln>
                  <a:noFill/>
                </a:ln>
                <a:solidFill>
                  <a:schemeClr val="tx1"/>
                </a:solidFill>
                <a:effectLst/>
                <a:latin typeface="Arial" pitchFamily="34" charset="0"/>
                <a:ea typeface="Times New Roman" pitchFamily="18" charset="0"/>
              </a:rPr>
              <a:t>„</a:t>
            </a:r>
            <a:r>
              <a:rPr kumimoji="0" lang="de-DE" sz="1600" b="1" i="0" u="none" strike="noStrike" cap="none" normalizeH="0" baseline="0" dirty="0" smtClean="0">
                <a:ln>
                  <a:noFill/>
                </a:ln>
                <a:solidFill>
                  <a:schemeClr val="tx1"/>
                </a:solidFill>
                <a:effectLst/>
                <a:latin typeface="Arial" pitchFamily="34" charset="0"/>
                <a:ea typeface="Times New Roman" pitchFamily="18" charset="0"/>
              </a:rPr>
              <a:t>Effektiv</a:t>
            </a:r>
            <a:r>
              <a:rPr kumimoji="0" lang="de-DE" sz="1600" b="0" i="0" u="none" strike="noStrike" cap="none" normalizeH="0" baseline="0" dirty="0" smtClean="0">
                <a:ln>
                  <a:noFill/>
                </a:ln>
                <a:solidFill>
                  <a:schemeClr val="tx1"/>
                </a:solidFill>
                <a:effectLst/>
                <a:latin typeface="Arial" pitchFamily="34" charset="0"/>
                <a:ea typeface="Times New Roman" pitchFamily="18" charset="0"/>
              </a:rPr>
              <a:t>“ gilt für den ausführenden Teilstreckenfrachtführer:</a:t>
            </a:r>
            <a:endParaRPr kumimoji="0" lang="de-DE" sz="1600" b="0" i="0" u="none" strike="noStrike" cap="none" normalizeH="0" baseline="0" dirty="0" smtClean="0">
              <a:ln>
                <a:noFill/>
              </a:ln>
              <a:solidFill>
                <a:schemeClr val="tx1"/>
              </a:solidFill>
              <a:effectLst/>
              <a:latin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de-DE" sz="1600" b="0" i="0" u="none" strike="noStrike" cap="none" normalizeH="0" baseline="0" dirty="0" smtClean="0">
                <a:ln>
                  <a:noFill/>
                </a:ln>
                <a:solidFill>
                  <a:schemeClr val="tx1"/>
                </a:solidFill>
                <a:effectLst/>
                <a:latin typeface="Arial" pitchFamily="34" charset="0"/>
                <a:ea typeface="Times New Roman" pitchFamily="18" charset="0"/>
              </a:rPr>
              <a:t>HGB/CMR	   WA/MÜ	         ausländisches	      Seerecht gemäß             ausländisches</a:t>
            </a:r>
            <a:endParaRPr kumimoji="0" lang="de-DE" sz="1600" b="0" i="0" u="none" strike="noStrike" cap="none" normalizeH="0" baseline="0" dirty="0" smtClean="0">
              <a:ln>
                <a:noFill/>
              </a:ln>
              <a:solidFill>
                <a:schemeClr val="tx1"/>
              </a:solidFill>
              <a:effectLst/>
              <a:latin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de-DE" sz="1600" b="0" i="0" u="none" strike="noStrike" cap="none" normalizeH="0" baseline="0" dirty="0" smtClean="0">
                <a:ln>
                  <a:noFill/>
                </a:ln>
                <a:solidFill>
                  <a:schemeClr val="tx1"/>
                </a:solidFill>
                <a:effectLst/>
                <a:latin typeface="Arial" pitchFamily="34" charset="0"/>
                <a:ea typeface="Times New Roman" pitchFamily="18" charset="0"/>
              </a:rPr>
              <a:t>          	                           Frachtrecht	   </a:t>
            </a:r>
            <a:r>
              <a:rPr kumimoji="0" lang="de-DE" sz="1600" b="0" i="0" u="none" strike="noStrike" cap="none" normalizeH="0" baseline="0" dirty="0" err="1" smtClean="0">
                <a:ln>
                  <a:noFill/>
                </a:ln>
                <a:solidFill>
                  <a:schemeClr val="tx1"/>
                </a:solidFill>
                <a:effectLst/>
                <a:latin typeface="Arial" pitchFamily="34" charset="0"/>
                <a:ea typeface="Times New Roman" pitchFamily="18" charset="0"/>
              </a:rPr>
              <a:t>Konnossementsbed</a:t>
            </a:r>
            <a:r>
              <a:rPr kumimoji="0" lang="de-DE" sz="1600" b="0" i="0" u="none" strike="noStrike" cap="none" normalizeH="0" baseline="0" dirty="0" smtClean="0">
                <a:ln>
                  <a:noFill/>
                </a:ln>
                <a:solidFill>
                  <a:schemeClr val="tx1"/>
                </a:solidFill>
                <a:effectLst/>
                <a:latin typeface="Arial" pitchFamily="34" charset="0"/>
                <a:ea typeface="Times New Roman" pitchFamily="18" charset="0"/>
              </a:rPr>
              <a:t>.</a:t>
            </a:r>
            <a:r>
              <a:rPr kumimoji="0" lang="de-DE" sz="1600" b="0" i="0" u="none" strike="noStrike" cap="none" normalizeH="0" dirty="0" smtClean="0">
                <a:ln>
                  <a:noFill/>
                </a:ln>
                <a:solidFill>
                  <a:schemeClr val="tx1"/>
                </a:solidFill>
                <a:effectLst/>
                <a:latin typeface="Arial" pitchFamily="34" charset="0"/>
                <a:ea typeface="Times New Roman" pitchFamily="18" charset="0"/>
              </a:rPr>
              <a:t>         </a:t>
            </a:r>
            <a:r>
              <a:rPr kumimoji="0" lang="de-DE" sz="1600" b="0" i="0" u="none" strike="noStrike" cap="none" normalizeH="0" baseline="0" dirty="0" smtClean="0">
                <a:ln>
                  <a:noFill/>
                </a:ln>
                <a:solidFill>
                  <a:schemeClr val="tx1"/>
                </a:solidFill>
                <a:effectLst/>
                <a:latin typeface="Arial" pitchFamily="34" charset="0"/>
                <a:ea typeface="Times New Roman" pitchFamily="18" charset="0"/>
              </a:rPr>
              <a:t>  Frachtrecht</a:t>
            </a:r>
            <a:endParaRPr kumimoji="0" lang="de-DE" sz="1600" b="0" i="0" u="none" strike="noStrike" cap="none" normalizeH="0" baseline="0" dirty="0" smtClean="0">
              <a:ln>
                <a:noFill/>
              </a:ln>
              <a:solidFill>
                <a:schemeClr val="tx1"/>
              </a:solidFill>
              <a:effectLst/>
              <a:latin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de-DE" sz="1600" b="0" i="0" u="none" strike="noStrike" cap="none" normalizeH="0" baseline="0" dirty="0" smtClean="0">
                <a:ln>
                  <a:noFill/>
                </a:ln>
                <a:solidFill>
                  <a:schemeClr val="tx1"/>
                </a:solidFill>
                <a:effectLst/>
                <a:latin typeface="Arial" pitchFamily="34" charset="0"/>
                <a:ea typeface="Times New Roman" pitchFamily="18" charset="0"/>
              </a:rPr>
              <a:t/>
            </a:r>
            <a:br>
              <a:rPr kumimoji="0" lang="de-DE" sz="1600" b="0" i="0" u="none" strike="noStrike" cap="none" normalizeH="0" baseline="0" dirty="0" smtClean="0">
                <a:ln>
                  <a:noFill/>
                </a:ln>
                <a:solidFill>
                  <a:schemeClr val="tx1"/>
                </a:solidFill>
                <a:effectLst/>
                <a:latin typeface="Arial" pitchFamily="34" charset="0"/>
                <a:ea typeface="Times New Roman" pitchFamily="18" charset="0"/>
              </a:rPr>
            </a:br>
            <a:r>
              <a:rPr kumimoji="0" lang="de-DE" sz="1600" b="0" i="0" u="none" strike="noStrike" cap="none" normalizeH="0" dirty="0" smtClean="0">
                <a:ln>
                  <a:noFill/>
                </a:ln>
                <a:solidFill>
                  <a:schemeClr val="tx1"/>
                </a:solidFill>
                <a:effectLst/>
                <a:latin typeface="Arial" pitchFamily="34" charset="0"/>
                <a:ea typeface="Times New Roman" pitchFamily="18" charset="0"/>
              </a:rPr>
              <a:t>        </a:t>
            </a:r>
            <a:r>
              <a:rPr kumimoji="0" lang="de-DE" sz="1600" b="0" i="0" u="none" strike="noStrike" cap="none" normalizeH="0" baseline="0" dirty="0" smtClean="0">
                <a:ln>
                  <a:noFill/>
                </a:ln>
                <a:solidFill>
                  <a:schemeClr val="tx1"/>
                </a:solidFill>
                <a:effectLst/>
                <a:latin typeface="Arial" pitchFamily="34" charset="0"/>
                <a:ea typeface="Times New Roman" pitchFamily="18" charset="0"/>
              </a:rPr>
              <a:t>„</a:t>
            </a:r>
            <a:r>
              <a:rPr kumimoji="0" lang="de-DE" sz="1600" b="1" i="0" u="none" strike="noStrike" cap="none" normalizeH="0" baseline="0" dirty="0" smtClean="0">
                <a:ln>
                  <a:noFill/>
                </a:ln>
                <a:solidFill>
                  <a:schemeClr val="tx1"/>
                </a:solidFill>
                <a:effectLst/>
                <a:latin typeface="Arial" pitchFamily="34" charset="0"/>
                <a:ea typeface="Times New Roman" pitchFamily="18" charset="0"/>
              </a:rPr>
              <a:t>Fiktiv</a:t>
            </a:r>
            <a:r>
              <a:rPr kumimoji="0" lang="de-DE" sz="1600" b="0" i="0" u="none" strike="noStrike" cap="none" normalizeH="0" baseline="0" dirty="0" smtClean="0">
                <a:ln>
                  <a:noFill/>
                </a:ln>
                <a:solidFill>
                  <a:schemeClr val="tx1"/>
                </a:solidFill>
                <a:effectLst/>
                <a:latin typeface="Arial" pitchFamily="34" charset="0"/>
                <a:ea typeface="Times New Roman" pitchFamily="18" charset="0"/>
              </a:rPr>
              <a:t>“ gilt für den Fixkostenspediteur als multimodalem Frachtführer:</a:t>
            </a:r>
            <a:endParaRPr kumimoji="0" lang="de-DE" sz="1600" b="0" i="0" u="none" strike="noStrike" cap="none" normalizeH="0" baseline="0" dirty="0" smtClean="0">
              <a:ln>
                <a:noFill/>
              </a:ln>
              <a:solidFill>
                <a:schemeClr val="tx1"/>
              </a:solidFill>
              <a:effectLst/>
              <a:latin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de-DE" sz="1600" b="0" i="0" u="none" strike="noStrike" cap="none" normalizeH="0" baseline="0" dirty="0" smtClean="0">
                <a:ln>
                  <a:noFill/>
                </a:ln>
                <a:solidFill>
                  <a:schemeClr val="tx1"/>
                </a:solidFill>
                <a:effectLst/>
                <a:latin typeface="Arial" pitchFamily="34" charset="0"/>
                <a:ea typeface="Times New Roman" pitchFamily="18" charset="0"/>
              </a:rPr>
              <a:t>HGB/CMR	   WA/MÜ		HGB	   </a:t>
            </a:r>
            <a:r>
              <a:rPr kumimoji="0" lang="de-DE" sz="1600" b="0" i="0" u="none" strike="noStrike" cap="none" normalizeH="0" baseline="0" dirty="0" err="1" smtClean="0">
                <a:ln>
                  <a:noFill/>
                </a:ln>
                <a:solidFill>
                  <a:schemeClr val="tx1"/>
                </a:solidFill>
                <a:effectLst/>
                <a:latin typeface="Arial" pitchFamily="34" charset="0"/>
                <a:ea typeface="Times New Roman" pitchFamily="18" charset="0"/>
              </a:rPr>
              <a:t>HGB</a:t>
            </a:r>
            <a:r>
              <a:rPr kumimoji="0" lang="de-DE" sz="1600" b="0" i="0" u="none" strike="noStrike" cap="none" normalizeH="0" baseline="0" dirty="0" smtClean="0">
                <a:ln>
                  <a:noFill/>
                </a:ln>
                <a:solidFill>
                  <a:schemeClr val="tx1"/>
                </a:solidFill>
                <a:effectLst/>
                <a:latin typeface="Arial" pitchFamily="34" charset="0"/>
                <a:ea typeface="Times New Roman" pitchFamily="18" charset="0"/>
              </a:rPr>
              <a:t>-Seehandelsrecht	      HGB</a:t>
            </a:r>
            <a:endParaRPr kumimoji="0" lang="de-DE" sz="16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b="1" dirty="0" smtClean="0"/>
              <a:t>Haftungsbegrenzungen</a:t>
            </a:r>
            <a:endParaRPr lang="de-DE" sz="3200" b="1" dirty="0"/>
          </a:p>
        </p:txBody>
      </p:sp>
      <p:sp>
        <p:nvSpPr>
          <p:cNvPr id="5" name="Fußzeilenplatzhalter 4"/>
          <p:cNvSpPr>
            <a:spLocks noGrp="1"/>
          </p:cNvSpPr>
          <p:nvPr>
            <p:ph type="ftr" sz="quarter" idx="11"/>
          </p:nvPr>
        </p:nvSpPr>
        <p:spPr/>
        <p:txBody>
          <a:bodyPr/>
          <a:lstStyle/>
          <a:p>
            <a:r>
              <a:rPr lang="de-DE" smtClean="0"/>
              <a:t>Thonfeld TransSecure</a:t>
            </a:r>
            <a:endParaRPr lang="de-DE" dirty="0"/>
          </a:p>
        </p:txBody>
      </p:sp>
      <p:sp>
        <p:nvSpPr>
          <p:cNvPr id="6" name="Foliennummernplatzhalter 5"/>
          <p:cNvSpPr>
            <a:spLocks noGrp="1"/>
          </p:cNvSpPr>
          <p:nvPr>
            <p:ph type="sldNum" sz="quarter" idx="12"/>
          </p:nvPr>
        </p:nvSpPr>
        <p:spPr/>
        <p:txBody>
          <a:bodyPr/>
          <a:lstStyle/>
          <a:p>
            <a:fld id="{28EE2F00-E732-4CD4-89DB-8C347526210C}" type="slidenum">
              <a:rPr lang="de-DE" smtClean="0"/>
              <a:pPr/>
              <a:t>28</a:t>
            </a:fld>
            <a:endParaRPr lang="de-DE" dirty="0"/>
          </a:p>
        </p:txBody>
      </p:sp>
      <p:pic>
        <p:nvPicPr>
          <p:cNvPr id="7" name="Picture 9" descr="Microsoft Word - Dokument5(2)"/>
          <p:cNvPicPr>
            <a:picLocks noGrp="1" noChangeAspect="1" noChangeArrowheads="1"/>
          </p:cNvPicPr>
          <p:nvPr>
            <p:ph idx="1"/>
          </p:nvPr>
        </p:nvPicPr>
        <p:blipFill>
          <a:blip r:embed="rId2" cstate="print"/>
          <a:srcRect/>
          <a:stretch>
            <a:fillRect/>
          </a:stretch>
        </p:blipFill>
        <p:spPr bwMode="auto">
          <a:xfrm>
            <a:off x="1857356" y="1214422"/>
            <a:ext cx="5429288" cy="5429288"/>
          </a:xfrm>
          <a:noFill/>
          <a:ln>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el 1"/>
          <p:cNvSpPr>
            <a:spLocks noGrp="1"/>
          </p:cNvSpPr>
          <p:nvPr>
            <p:ph type="title"/>
          </p:nvPr>
        </p:nvSpPr>
        <p:spPr/>
        <p:txBody>
          <a:bodyPr/>
          <a:lstStyle/>
          <a:p>
            <a:pPr eaLnBrk="1" hangingPunct="1"/>
            <a:r>
              <a:rPr lang="de-DE" sz="3200" b="1" smtClean="0">
                <a:solidFill>
                  <a:srgbClr val="77933C"/>
                </a:solidFill>
              </a:rPr>
              <a:t>Verjährung</a:t>
            </a:r>
          </a:p>
        </p:txBody>
      </p:sp>
      <p:sp>
        <p:nvSpPr>
          <p:cNvPr id="22531" name="Inhaltsplatzhalter 2"/>
          <p:cNvSpPr>
            <a:spLocks noGrp="1"/>
          </p:cNvSpPr>
          <p:nvPr>
            <p:ph idx="1"/>
          </p:nvPr>
        </p:nvSpPr>
        <p:spPr/>
        <p:txBody>
          <a:bodyPr/>
          <a:lstStyle/>
          <a:p>
            <a:pPr eaLnBrk="1" hangingPunct="1">
              <a:buFont typeface="Arial" charset="0"/>
              <a:buNone/>
            </a:pPr>
            <a:r>
              <a:rPr lang="de-DE" sz="2400" smtClean="0"/>
              <a:t>Welchen rechtspolitischen Zweck haben Verjährungsfristen?</a:t>
            </a:r>
          </a:p>
          <a:p>
            <a:pPr eaLnBrk="1" hangingPunct="1">
              <a:buFont typeface="Arial" charset="0"/>
              <a:buNone/>
            </a:pPr>
            <a:endParaRPr lang="de-DE" sz="2400" smtClean="0"/>
          </a:p>
          <a:p>
            <a:pPr eaLnBrk="1" hangingPunct="1"/>
            <a:r>
              <a:rPr lang="de-DE" sz="2400" smtClean="0"/>
              <a:t>Verjährung bedeutet, dass nach Ablauf der Verjährungsfrist  ein an sich berechtigter Anspruch nicht mehr durchgesetzt werden kann, wenn sich der in Anspruch Genommene auf Verjährung beruft. </a:t>
            </a:r>
          </a:p>
          <a:p>
            <a:pPr eaLnBrk="1" hangingPunct="1"/>
            <a:r>
              <a:rPr lang="de-DE" sz="2400" smtClean="0"/>
              <a:t>Die Verjährung soll nach einer gewissen Zeit </a:t>
            </a:r>
            <a:r>
              <a:rPr lang="de-DE" sz="2400" b="1" smtClean="0"/>
              <a:t>Rechtsfrieden</a:t>
            </a:r>
            <a:r>
              <a:rPr lang="de-DE" sz="2400" smtClean="0"/>
              <a:t> einkehren lassen. </a:t>
            </a:r>
          </a:p>
          <a:p>
            <a:pPr eaLnBrk="1" hangingPunct="1"/>
            <a:r>
              <a:rPr lang="de-DE" sz="2400" smtClean="0"/>
              <a:t>Denn je länger ein Ereignis zurückliegt, desto schwieriger wird es, die zur Durchsetzung oder Abwehr eines Anspruches erforderlichen </a:t>
            </a:r>
            <a:r>
              <a:rPr lang="de-DE" sz="2400" b="1" smtClean="0"/>
              <a:t>Beweise</a:t>
            </a:r>
            <a:r>
              <a:rPr lang="de-DE" sz="2400" smtClean="0"/>
              <a:t> zu erbringen. </a:t>
            </a:r>
          </a:p>
        </p:txBody>
      </p:sp>
      <p:sp>
        <p:nvSpPr>
          <p:cNvPr id="5" name="Fußzeilenplatzhalter 4"/>
          <p:cNvSpPr>
            <a:spLocks noGrp="1"/>
          </p:cNvSpPr>
          <p:nvPr>
            <p:ph type="ftr" sz="quarter" idx="11"/>
          </p:nvPr>
        </p:nvSpPr>
        <p:spPr/>
        <p:txBody>
          <a:bodyPr/>
          <a:lstStyle/>
          <a:p>
            <a:pPr>
              <a:defRPr/>
            </a:pPr>
            <a:r>
              <a:rPr lang="de-DE"/>
              <a:t>Thonfeld TransSecure</a:t>
            </a:r>
          </a:p>
        </p:txBody>
      </p:sp>
      <p:sp>
        <p:nvSpPr>
          <p:cNvPr id="6" name="Foliennummernplatzhalter 5"/>
          <p:cNvSpPr>
            <a:spLocks noGrp="1"/>
          </p:cNvSpPr>
          <p:nvPr>
            <p:ph type="sldNum" sz="quarter" idx="12"/>
          </p:nvPr>
        </p:nvSpPr>
        <p:spPr/>
        <p:txBody>
          <a:bodyPr/>
          <a:lstStyle/>
          <a:p>
            <a:pPr>
              <a:defRPr/>
            </a:pPr>
            <a:fld id="{52DE2B5F-749A-4DC1-9E59-8C2ED2CF92E4}" type="slidenum">
              <a:rPr lang="de-DE"/>
              <a:pPr>
                <a:defRPr/>
              </a:pPr>
              <a:t>29</a:t>
            </a:fld>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2531">
                                            <p:txEl>
                                              <p:pRg st="2" end="2"/>
                                            </p:txEl>
                                          </p:spTgt>
                                        </p:tgtEl>
                                        <p:attrNameLst>
                                          <p:attrName>style.visibility</p:attrName>
                                        </p:attrNameLst>
                                      </p:cBhvr>
                                      <p:to>
                                        <p:strVal val="visible"/>
                                      </p:to>
                                    </p:set>
                                    <p:animEffect transition="in" filter="blinds(horizontal)">
                                      <p:cBhvr>
                                        <p:cTn id="7" dur="500"/>
                                        <p:tgtEl>
                                          <p:spTgt spid="22531">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2531">
                                            <p:txEl>
                                              <p:pRg st="3" end="3"/>
                                            </p:txEl>
                                          </p:spTgt>
                                        </p:tgtEl>
                                        <p:attrNameLst>
                                          <p:attrName>style.visibility</p:attrName>
                                        </p:attrNameLst>
                                      </p:cBhvr>
                                      <p:to>
                                        <p:strVal val="visible"/>
                                      </p:to>
                                    </p:set>
                                    <p:animEffect transition="in" filter="blinds(horizontal)">
                                      <p:cBhvr>
                                        <p:cTn id="12" dur="500"/>
                                        <p:tgtEl>
                                          <p:spTgt spid="22531">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2531">
                                            <p:txEl>
                                              <p:pRg st="4" end="4"/>
                                            </p:txEl>
                                          </p:spTgt>
                                        </p:tgtEl>
                                        <p:attrNameLst>
                                          <p:attrName>style.visibility</p:attrName>
                                        </p:attrNameLst>
                                      </p:cBhvr>
                                      <p:to>
                                        <p:strVal val="visible"/>
                                      </p:to>
                                    </p:set>
                                    <p:animEffect transition="in" filter="blinds(horizontal)">
                                      <p:cBhvr>
                                        <p:cTn id="17" dur="500"/>
                                        <p:tgtEl>
                                          <p:spTgt spid="2253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600" b="1" dirty="0" smtClean="0">
                <a:latin typeface="Times New Roman" pitchFamily="18" charset="0"/>
              </a:rPr>
              <a:t>Rechtswahl</a:t>
            </a:r>
            <a:endParaRPr lang="de-DE" sz="3600" dirty="0"/>
          </a:p>
        </p:txBody>
      </p:sp>
      <p:sp>
        <p:nvSpPr>
          <p:cNvPr id="3" name="Inhaltsplatzhalter 2"/>
          <p:cNvSpPr>
            <a:spLocks noGrp="1"/>
          </p:cNvSpPr>
          <p:nvPr>
            <p:ph idx="1"/>
          </p:nvPr>
        </p:nvSpPr>
        <p:spPr/>
        <p:txBody>
          <a:bodyPr>
            <a:normAutofit/>
          </a:bodyPr>
          <a:lstStyle/>
          <a:p>
            <a:pPr>
              <a:buFontTx/>
              <a:buNone/>
            </a:pPr>
            <a:endParaRPr lang="de-DE" sz="2400" b="1" dirty="0" smtClean="0">
              <a:latin typeface="Times New Roman" pitchFamily="18" charset="0"/>
            </a:endParaRPr>
          </a:p>
          <a:p>
            <a:r>
              <a:rPr lang="de-DE" sz="2400" dirty="0" smtClean="0">
                <a:latin typeface="Times New Roman" pitchFamily="18" charset="0"/>
              </a:rPr>
              <a:t>Bei Verträgen mit ausländischen Vertragspartnern stellt sich die grundsätzliche Frage, wessen </a:t>
            </a:r>
            <a:r>
              <a:rPr lang="de-DE" sz="2400" b="1" dirty="0" smtClean="0">
                <a:latin typeface="Times New Roman" pitchFamily="18" charset="0"/>
              </a:rPr>
              <a:t>nationale</a:t>
            </a:r>
            <a:r>
              <a:rPr lang="de-DE" sz="2400" dirty="0" smtClean="0">
                <a:latin typeface="Times New Roman" pitchFamily="18" charset="0"/>
              </a:rPr>
              <a:t> </a:t>
            </a:r>
            <a:r>
              <a:rPr lang="de-DE" sz="2400" b="1" dirty="0" smtClean="0">
                <a:latin typeface="Times New Roman" pitchFamily="18" charset="0"/>
              </a:rPr>
              <a:t>Rechtsordnung</a:t>
            </a:r>
            <a:r>
              <a:rPr lang="de-DE" sz="2400" dirty="0" smtClean="0">
                <a:latin typeface="Times New Roman" pitchFamily="18" charset="0"/>
              </a:rPr>
              <a:t> in ihrer Gesamtheit Anwendung finden soll, wenn es aus diesem Vertrag zu Leistungsstörungen kommt. </a:t>
            </a:r>
          </a:p>
          <a:p>
            <a:r>
              <a:rPr lang="de-DE" sz="2400" dirty="0" smtClean="0">
                <a:latin typeface="Times New Roman" pitchFamily="18" charset="0"/>
              </a:rPr>
              <a:t>Das ist die Frage der „</a:t>
            </a:r>
            <a:r>
              <a:rPr lang="de-DE" sz="2400" b="1" dirty="0" smtClean="0">
                <a:latin typeface="Times New Roman" pitchFamily="18" charset="0"/>
              </a:rPr>
              <a:t>Rechtswahl</a:t>
            </a:r>
            <a:r>
              <a:rPr lang="de-DE" sz="2400" dirty="0" smtClean="0">
                <a:latin typeface="Times New Roman" pitchFamily="18" charset="0"/>
              </a:rPr>
              <a:t>“! </a:t>
            </a:r>
          </a:p>
          <a:p>
            <a:r>
              <a:rPr lang="de-DE" sz="2400" dirty="0" smtClean="0">
                <a:latin typeface="Times New Roman" pitchFamily="18" charset="0"/>
              </a:rPr>
              <a:t>Rechtswahlfreiheit nach Art. 3 Rom-I-VO.</a:t>
            </a:r>
          </a:p>
          <a:p>
            <a:r>
              <a:rPr lang="de-DE" sz="2400" dirty="0" smtClean="0">
                <a:latin typeface="Times New Roman" pitchFamily="18" charset="0"/>
              </a:rPr>
              <a:t>Eine Rechtswahl kann ausdrücklich oder stillschweigend (indirekt) getroffen werden. </a:t>
            </a:r>
          </a:p>
          <a:p>
            <a:endParaRPr lang="de-DE" dirty="0"/>
          </a:p>
        </p:txBody>
      </p:sp>
      <p:sp>
        <p:nvSpPr>
          <p:cNvPr id="4" name="Fußzeilenplatzhalter 3"/>
          <p:cNvSpPr>
            <a:spLocks noGrp="1"/>
          </p:cNvSpPr>
          <p:nvPr>
            <p:ph type="ftr" sz="quarter" idx="11"/>
          </p:nvPr>
        </p:nvSpPr>
        <p:spPr/>
        <p:txBody>
          <a:bodyPr/>
          <a:lstStyle/>
          <a:p>
            <a:r>
              <a:rPr lang="de-DE" smtClean="0"/>
              <a:t>Thonfeld TransSecure – Ihr Dienstleister bei Transportschäden</a:t>
            </a:r>
            <a:endParaRPr lang="de-DE" dirty="0"/>
          </a:p>
        </p:txBody>
      </p:sp>
      <p:sp>
        <p:nvSpPr>
          <p:cNvPr id="5" name="Foliennummernplatzhalter 4"/>
          <p:cNvSpPr>
            <a:spLocks noGrp="1"/>
          </p:cNvSpPr>
          <p:nvPr>
            <p:ph type="sldNum" sz="quarter" idx="12"/>
          </p:nvPr>
        </p:nvSpPr>
        <p:spPr/>
        <p:txBody>
          <a:bodyPr/>
          <a:lstStyle/>
          <a:p>
            <a:fld id="{28EE2F00-E732-4CD4-89DB-8C347526210C}" type="slidenum">
              <a:rPr lang="de-DE" smtClean="0"/>
              <a:pPr/>
              <a:t>3</a:t>
            </a:fld>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linds(horizontal)">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blinds(horizontal)">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el 1"/>
          <p:cNvSpPr>
            <a:spLocks noGrp="1"/>
          </p:cNvSpPr>
          <p:nvPr>
            <p:ph type="title"/>
          </p:nvPr>
        </p:nvSpPr>
        <p:spPr/>
        <p:txBody>
          <a:bodyPr/>
          <a:lstStyle/>
          <a:p>
            <a:pPr eaLnBrk="1" hangingPunct="1"/>
            <a:r>
              <a:rPr lang="de-DE" sz="3200" b="1" smtClean="0">
                <a:solidFill>
                  <a:srgbClr val="77933C"/>
                </a:solidFill>
              </a:rPr>
              <a:t>Verjährung</a:t>
            </a:r>
          </a:p>
        </p:txBody>
      </p:sp>
      <p:sp>
        <p:nvSpPr>
          <p:cNvPr id="23555" name="Inhaltsplatzhalter 2"/>
          <p:cNvSpPr>
            <a:spLocks noGrp="1"/>
          </p:cNvSpPr>
          <p:nvPr>
            <p:ph idx="1"/>
          </p:nvPr>
        </p:nvSpPr>
        <p:spPr>
          <a:xfrm>
            <a:off x="457200" y="1428750"/>
            <a:ext cx="8229600" cy="4714875"/>
          </a:xfrm>
        </p:spPr>
        <p:txBody>
          <a:bodyPr/>
          <a:lstStyle/>
          <a:p>
            <a:pPr eaLnBrk="1" hangingPunct="1">
              <a:spcBef>
                <a:spcPct val="0"/>
              </a:spcBef>
              <a:buFont typeface="Arial" charset="0"/>
              <a:buNone/>
            </a:pPr>
            <a:r>
              <a:rPr lang="de-DE" sz="2400" b="1" smtClean="0"/>
              <a:t>§ 439  Verjährung</a:t>
            </a:r>
            <a:endParaRPr lang="de-DE" sz="2400" smtClean="0"/>
          </a:p>
          <a:p>
            <a:pPr eaLnBrk="1" hangingPunct="1">
              <a:spcBef>
                <a:spcPct val="0"/>
              </a:spcBef>
              <a:buFont typeface="Arial" charset="0"/>
              <a:buNone/>
            </a:pPr>
            <a:r>
              <a:rPr lang="de-DE" sz="2400" smtClean="0"/>
              <a:t>(1) Ansprüche aus einer Beförderung … verjähren in einem Jahr, bei qualifiziertem Verschulden nach § 435 jedoch drei Jahre.</a:t>
            </a:r>
          </a:p>
          <a:p>
            <a:pPr eaLnBrk="1" hangingPunct="1">
              <a:spcBef>
                <a:spcPct val="0"/>
              </a:spcBef>
              <a:buFont typeface="Arial" charset="0"/>
              <a:buNone/>
            </a:pPr>
            <a:r>
              <a:rPr lang="de-DE" sz="2400" smtClean="0"/>
              <a:t>(2) Die Verjährung beginnt mit Ablauf des Tages, an dem das Gut abgeliefert wurde. Ist das Gut nicht abgeliefert worden, beginnt die Verjährung mit Ablauf des Tages, an dem das Gut hätte abgeliefert werden müssen. </a:t>
            </a:r>
          </a:p>
          <a:p>
            <a:pPr eaLnBrk="1" hangingPunct="1">
              <a:spcBef>
                <a:spcPct val="0"/>
              </a:spcBef>
              <a:buFont typeface="Arial" charset="0"/>
              <a:buNone/>
            </a:pPr>
            <a:r>
              <a:rPr lang="de-DE" sz="2400" smtClean="0"/>
              <a:t>(3) Die Verjährung eines Anspruchs gegen den Frachtführer wird durch eine </a:t>
            </a:r>
            <a:r>
              <a:rPr lang="de-DE" sz="2400" b="1" smtClean="0"/>
              <a:t>schriftliche</a:t>
            </a:r>
            <a:r>
              <a:rPr lang="de-DE" sz="2400" smtClean="0"/>
              <a:t> Erklärung des Absenders oder Empfängers, mit der dieser Ersatzansprüche erhebt, bis zu dem Zeitpunkt gehemmt, in dem der Frachtführer die Erfüllung des Anspruchs </a:t>
            </a:r>
            <a:r>
              <a:rPr lang="de-DE" sz="2400" b="1" smtClean="0"/>
              <a:t>schriftlich</a:t>
            </a:r>
            <a:r>
              <a:rPr lang="de-DE" sz="2400" smtClean="0"/>
              <a:t> ablehnt. </a:t>
            </a:r>
          </a:p>
        </p:txBody>
      </p:sp>
      <p:sp>
        <p:nvSpPr>
          <p:cNvPr id="5" name="Fußzeilenplatzhalter 4"/>
          <p:cNvSpPr>
            <a:spLocks noGrp="1"/>
          </p:cNvSpPr>
          <p:nvPr>
            <p:ph type="ftr" sz="quarter" idx="11"/>
          </p:nvPr>
        </p:nvSpPr>
        <p:spPr/>
        <p:txBody>
          <a:bodyPr/>
          <a:lstStyle/>
          <a:p>
            <a:pPr>
              <a:defRPr/>
            </a:pPr>
            <a:r>
              <a:rPr lang="de-DE"/>
              <a:t>Thonfeld TransSecure</a:t>
            </a:r>
          </a:p>
        </p:txBody>
      </p:sp>
      <p:sp>
        <p:nvSpPr>
          <p:cNvPr id="6" name="Foliennummernplatzhalter 5"/>
          <p:cNvSpPr>
            <a:spLocks noGrp="1"/>
          </p:cNvSpPr>
          <p:nvPr>
            <p:ph type="sldNum" sz="quarter" idx="12"/>
          </p:nvPr>
        </p:nvSpPr>
        <p:spPr/>
        <p:txBody>
          <a:bodyPr/>
          <a:lstStyle/>
          <a:p>
            <a:pPr>
              <a:defRPr/>
            </a:pPr>
            <a:fld id="{76152183-94E5-4514-8A35-F1DF4E0BC057}" type="slidenum">
              <a:rPr lang="de-DE"/>
              <a:pPr>
                <a:defRPr/>
              </a:pPr>
              <a:t>30</a:t>
            </a:fld>
            <a:endParaRPr lang="de-DE"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normAutofit fontScale="90000"/>
          </a:bodyPr>
          <a:lstStyle/>
          <a:p>
            <a:pPr algn="l" eaLnBrk="1" fontAlgn="auto" hangingPunct="1">
              <a:spcAft>
                <a:spcPts val="0"/>
              </a:spcAft>
              <a:defRPr/>
            </a:pPr>
            <a:r>
              <a:rPr lang="de-DE" sz="3600" b="1" dirty="0" smtClean="0"/>
              <a:t>Was bedeutet Verjährungshemmung?</a:t>
            </a:r>
            <a:r>
              <a:rPr lang="de-DE" dirty="0" smtClean="0"/>
              <a:t>		</a:t>
            </a:r>
            <a:r>
              <a:rPr lang="de-DE" sz="6600" b="1" dirty="0" smtClean="0">
                <a:sym typeface="Wingdings"/>
              </a:rPr>
              <a:t></a:t>
            </a:r>
            <a:endParaRPr lang="de-DE" sz="6600" b="1" dirty="0"/>
          </a:p>
        </p:txBody>
      </p:sp>
      <p:sp>
        <p:nvSpPr>
          <p:cNvPr id="24579" name="Inhaltsplatzhalter 2"/>
          <p:cNvSpPr>
            <a:spLocks noGrp="1"/>
          </p:cNvSpPr>
          <p:nvPr>
            <p:ph idx="1"/>
          </p:nvPr>
        </p:nvSpPr>
        <p:spPr/>
        <p:txBody>
          <a:bodyPr/>
          <a:lstStyle/>
          <a:p>
            <a:pPr eaLnBrk="1" hangingPunct="1"/>
            <a:r>
              <a:rPr lang="de-DE" sz="2400" smtClean="0"/>
              <a:t>Der Lauf der Verjährungsfrist kann durch verschiedene Rechtshandlungen angehalten – </a:t>
            </a:r>
            <a:r>
              <a:rPr lang="de-DE" sz="2400" b="1" smtClean="0"/>
              <a:t>gehemmt</a:t>
            </a:r>
            <a:r>
              <a:rPr lang="de-DE" sz="2400" smtClean="0"/>
              <a:t> – werden. </a:t>
            </a:r>
          </a:p>
          <a:p>
            <a:pPr eaLnBrk="1" hangingPunct="1"/>
            <a:r>
              <a:rPr lang="de-DE" sz="2400" smtClean="0"/>
              <a:t>Hemmung bedeutet, dass die „Uhr“, die den Ablauf der Verjährung anzeigt, für den Hemmungszeitraum angehalten wird. </a:t>
            </a:r>
          </a:p>
          <a:p>
            <a:pPr eaLnBrk="1" hangingPunct="1"/>
            <a:r>
              <a:rPr lang="de-DE" sz="2400" smtClean="0"/>
              <a:t>Die Uhr wird angehalten mit Ablauf des Tages, an welchem der Frachtführer eine </a:t>
            </a:r>
            <a:r>
              <a:rPr lang="de-DE" sz="2400" b="1" smtClean="0"/>
              <a:t>Schadenanmeldung</a:t>
            </a:r>
            <a:r>
              <a:rPr lang="de-DE" sz="2400" smtClean="0"/>
              <a:t> erhält.</a:t>
            </a:r>
          </a:p>
          <a:p>
            <a:pPr eaLnBrk="1" hangingPunct="1"/>
            <a:r>
              <a:rPr lang="de-DE" sz="2400" smtClean="0"/>
              <a:t> Die </a:t>
            </a:r>
            <a:r>
              <a:rPr lang="de-DE" sz="2400" b="1" smtClean="0"/>
              <a:t>Schadenanmeldung</a:t>
            </a:r>
            <a:r>
              <a:rPr lang="de-DE" sz="2400" smtClean="0"/>
              <a:t> ist eine </a:t>
            </a:r>
            <a:r>
              <a:rPr lang="de-DE" sz="2400" b="1" smtClean="0"/>
              <a:t>Willenserklärung</a:t>
            </a:r>
            <a:r>
              <a:rPr lang="de-DE" sz="2400" smtClean="0"/>
              <a:t> mit der Schadenersatzansprüche geltend gemacht werden!</a:t>
            </a:r>
            <a:r>
              <a:rPr lang="de-DE" sz="2400" smtClean="0">
                <a:sym typeface="Wingdings" pitchFamily="2" charset="2"/>
              </a:rPr>
              <a:t> </a:t>
            </a:r>
            <a:endParaRPr lang="de-DE" sz="2400" smtClean="0"/>
          </a:p>
          <a:p>
            <a:pPr eaLnBrk="1" hangingPunct="1"/>
            <a:endParaRPr lang="de-DE" smtClean="0"/>
          </a:p>
        </p:txBody>
      </p:sp>
      <p:sp>
        <p:nvSpPr>
          <p:cNvPr id="5" name="Fußzeilenplatzhalter 4"/>
          <p:cNvSpPr>
            <a:spLocks noGrp="1"/>
          </p:cNvSpPr>
          <p:nvPr>
            <p:ph type="ftr" sz="quarter" idx="11"/>
          </p:nvPr>
        </p:nvSpPr>
        <p:spPr/>
        <p:txBody>
          <a:bodyPr/>
          <a:lstStyle/>
          <a:p>
            <a:pPr>
              <a:defRPr/>
            </a:pPr>
            <a:r>
              <a:rPr lang="de-DE"/>
              <a:t>Thonfeld TransSecure</a:t>
            </a:r>
          </a:p>
        </p:txBody>
      </p:sp>
      <p:sp>
        <p:nvSpPr>
          <p:cNvPr id="6" name="Foliennummernplatzhalter 5"/>
          <p:cNvSpPr>
            <a:spLocks noGrp="1"/>
          </p:cNvSpPr>
          <p:nvPr>
            <p:ph type="sldNum" sz="quarter" idx="12"/>
          </p:nvPr>
        </p:nvSpPr>
        <p:spPr/>
        <p:txBody>
          <a:bodyPr/>
          <a:lstStyle/>
          <a:p>
            <a:pPr>
              <a:defRPr/>
            </a:pPr>
            <a:fld id="{43E4A18B-2C5D-4D2F-B626-6CBF8E94B074}" type="slidenum">
              <a:rPr lang="de-DE"/>
              <a:pPr>
                <a:defRPr/>
              </a:pPr>
              <a:t>31</a:t>
            </a:fld>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Effect transition="in" filter="blinds(horizontal)">
                                      <p:cBhvr>
                                        <p:cTn id="7" dur="500"/>
                                        <p:tgtEl>
                                          <p:spTgt spid="245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4579">
                                            <p:txEl>
                                              <p:pRg st="1" end="1"/>
                                            </p:txEl>
                                          </p:spTgt>
                                        </p:tgtEl>
                                        <p:attrNameLst>
                                          <p:attrName>style.visibility</p:attrName>
                                        </p:attrNameLst>
                                      </p:cBhvr>
                                      <p:to>
                                        <p:strVal val="visible"/>
                                      </p:to>
                                    </p:set>
                                    <p:animEffect transition="in" filter="blinds(horizontal)">
                                      <p:cBhvr>
                                        <p:cTn id="12" dur="500"/>
                                        <p:tgtEl>
                                          <p:spTgt spid="2457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4579">
                                            <p:txEl>
                                              <p:pRg st="2" end="2"/>
                                            </p:txEl>
                                          </p:spTgt>
                                        </p:tgtEl>
                                        <p:attrNameLst>
                                          <p:attrName>style.visibility</p:attrName>
                                        </p:attrNameLst>
                                      </p:cBhvr>
                                      <p:to>
                                        <p:strVal val="visible"/>
                                      </p:to>
                                    </p:set>
                                    <p:animEffect transition="in" filter="blinds(horizontal)">
                                      <p:cBhvr>
                                        <p:cTn id="17" dur="500"/>
                                        <p:tgtEl>
                                          <p:spTgt spid="2457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4579">
                                            <p:txEl>
                                              <p:pRg st="3" end="3"/>
                                            </p:txEl>
                                          </p:spTgt>
                                        </p:tgtEl>
                                        <p:attrNameLst>
                                          <p:attrName>style.visibility</p:attrName>
                                        </p:attrNameLst>
                                      </p:cBhvr>
                                      <p:to>
                                        <p:strVal val="visible"/>
                                      </p:to>
                                    </p:set>
                                    <p:animEffect transition="in" filter="blinds(horizontal)">
                                      <p:cBhvr>
                                        <p:cTn id="22" dur="500"/>
                                        <p:tgtEl>
                                          <p:spTgt spid="2457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11188" y="333375"/>
            <a:ext cx="8229600" cy="561975"/>
          </a:xfrm>
        </p:spPr>
        <p:txBody>
          <a:bodyPr anchor="t"/>
          <a:lstStyle/>
          <a:p>
            <a:pPr eaLnBrk="1" hangingPunct="1"/>
            <a:r>
              <a:rPr lang="de-DE" sz="2800" b="1" dirty="0" smtClean="0">
                <a:solidFill>
                  <a:srgbClr val="77933C"/>
                </a:solidFill>
              </a:rPr>
              <a:t>Was ist ein Logistikvertrag aus rechtlicher Sicht?</a:t>
            </a:r>
          </a:p>
        </p:txBody>
      </p:sp>
      <p:sp>
        <p:nvSpPr>
          <p:cNvPr id="20483" name="Rectangle 3"/>
          <p:cNvSpPr>
            <a:spLocks noGrp="1" noChangeArrowheads="1"/>
          </p:cNvSpPr>
          <p:nvPr>
            <p:ph type="body" idx="1"/>
          </p:nvPr>
        </p:nvSpPr>
        <p:spPr>
          <a:xfrm>
            <a:off x="468313" y="1268413"/>
            <a:ext cx="8229600" cy="5375297"/>
          </a:xfrm>
        </p:spPr>
        <p:txBody>
          <a:bodyPr/>
          <a:lstStyle/>
          <a:p>
            <a:pPr eaLnBrk="1" hangingPunct="1"/>
            <a:r>
              <a:rPr lang="de-DE" sz="2300" dirty="0" smtClean="0"/>
              <a:t>Aufgrund der Vertragsfreiheit kann über rechtlich </a:t>
            </a:r>
            <a:r>
              <a:rPr lang="de-DE" sz="2300" b="1" dirty="0" smtClean="0"/>
              <a:t>verschiedenartige</a:t>
            </a:r>
            <a:r>
              <a:rPr lang="de-DE" sz="2300" dirty="0" smtClean="0"/>
              <a:t> Leistungen ein </a:t>
            </a:r>
            <a:r>
              <a:rPr lang="de-DE" sz="2300" b="1" dirty="0" smtClean="0"/>
              <a:t>einheitlicher</a:t>
            </a:r>
            <a:r>
              <a:rPr lang="de-DE" sz="2300" dirty="0" smtClean="0"/>
              <a:t> Vertrag  abgeschlossen werden.</a:t>
            </a:r>
          </a:p>
          <a:p>
            <a:pPr eaLnBrk="1" hangingPunct="1"/>
            <a:r>
              <a:rPr lang="de-DE" sz="2300" dirty="0" smtClean="0"/>
              <a:t>Bei einem „</a:t>
            </a:r>
            <a:r>
              <a:rPr lang="de-DE" sz="2300" b="1" dirty="0" smtClean="0"/>
              <a:t>typengemischten</a:t>
            </a:r>
            <a:r>
              <a:rPr lang="de-DE" sz="2300" dirty="0" smtClean="0"/>
              <a:t>“ Logistikvertrag werden Elemente verschiedener gesetzlicher Vertragstypen (</a:t>
            </a:r>
            <a:r>
              <a:rPr lang="de-DE" sz="2300" b="1" dirty="0" smtClean="0"/>
              <a:t>Speditions-, Lager-, Frachtvertrag einerseits, Werk-, Dienstvertrag </a:t>
            </a:r>
            <a:r>
              <a:rPr lang="de-DE" sz="2300" dirty="0" smtClean="0"/>
              <a:t>andererseits) zu einer Einheit verbunden.</a:t>
            </a:r>
          </a:p>
          <a:p>
            <a:pPr eaLnBrk="1" hangingPunct="1"/>
            <a:r>
              <a:rPr lang="de-DE" sz="2300" dirty="0" smtClean="0"/>
              <a:t>Kommt es bei einzelnen Tätigkeiten zu Leistungsstörungen, sind die Regeln des Vertragstyps anzuwenden, für den die betreffende Leistung charakteristisch ist: z.B. Transportstörung &gt;&gt; Frachtrecht.</a:t>
            </a:r>
          </a:p>
          <a:p>
            <a:pPr eaLnBrk="1" hangingPunct="1">
              <a:lnSpc>
                <a:spcPct val="80000"/>
              </a:lnSpc>
            </a:pPr>
            <a:endParaRPr lang="de-DE" sz="2400" dirty="0" smtClean="0"/>
          </a:p>
        </p:txBody>
      </p:sp>
      <p:sp>
        <p:nvSpPr>
          <p:cNvPr id="4" name="Foliennummernplatzhalter 3"/>
          <p:cNvSpPr>
            <a:spLocks noGrp="1"/>
          </p:cNvSpPr>
          <p:nvPr>
            <p:ph type="sldNum" sz="quarter" idx="11"/>
          </p:nvPr>
        </p:nvSpPr>
        <p:spPr/>
        <p:txBody>
          <a:bodyPr/>
          <a:lstStyle/>
          <a:p>
            <a:pPr>
              <a:defRPr/>
            </a:pPr>
            <a:fld id="{45465D5D-BE6C-40A1-92AA-848DE277DDBC}" type="slidenum">
              <a:rPr lang="de-DE"/>
              <a:pPr>
                <a:defRPr/>
              </a:pPr>
              <a:t>32</a:t>
            </a:fld>
            <a:endParaRPr lang="de-DE" dirty="0"/>
          </a:p>
        </p:txBody>
      </p:sp>
      <p:sp>
        <p:nvSpPr>
          <p:cNvPr id="5" name="Fußzeilenplatzhalter 4"/>
          <p:cNvSpPr>
            <a:spLocks noGrp="1"/>
          </p:cNvSpPr>
          <p:nvPr>
            <p:ph type="ftr" sz="quarter" idx="10"/>
          </p:nvPr>
        </p:nvSpPr>
        <p:spPr/>
        <p:txBody>
          <a:bodyPr/>
          <a:lstStyle/>
          <a:p>
            <a:pPr>
              <a:defRPr/>
            </a:pPr>
            <a:r>
              <a:rPr lang="de-DE"/>
              <a:t>Thonfeld TransSecure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blinds(horizontal)">
                                      <p:cBhvr>
                                        <p:cTn id="7" dur="500"/>
                                        <p:tgtEl>
                                          <p:spTgt spid="204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0483">
                                            <p:txEl>
                                              <p:pRg st="1" end="1"/>
                                            </p:txEl>
                                          </p:spTgt>
                                        </p:tgtEl>
                                        <p:attrNameLst>
                                          <p:attrName>style.visibility</p:attrName>
                                        </p:attrNameLst>
                                      </p:cBhvr>
                                      <p:to>
                                        <p:strVal val="visible"/>
                                      </p:to>
                                    </p:set>
                                    <p:animEffect transition="in" filter="blinds(horizontal)">
                                      <p:cBhvr>
                                        <p:cTn id="12" dur="500"/>
                                        <p:tgtEl>
                                          <p:spTgt spid="2048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0483">
                                            <p:txEl>
                                              <p:pRg st="2" end="2"/>
                                            </p:txEl>
                                          </p:spTgt>
                                        </p:tgtEl>
                                        <p:attrNameLst>
                                          <p:attrName>style.visibility</p:attrName>
                                        </p:attrNameLst>
                                      </p:cBhvr>
                                      <p:to>
                                        <p:strVal val="visible"/>
                                      </p:to>
                                    </p:set>
                                    <p:animEffect transition="in" filter="blinds(horizontal)">
                                      <p:cBhvr>
                                        <p:cTn id="17" dur="500"/>
                                        <p:tgtEl>
                                          <p:spTgt spid="2048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5"/>
          <p:cNvSpPr>
            <a:spLocks noGrp="1" noChangeArrowheads="1"/>
          </p:cNvSpPr>
          <p:nvPr>
            <p:ph type="title"/>
          </p:nvPr>
        </p:nvSpPr>
        <p:spPr/>
        <p:txBody>
          <a:bodyPr anchor="t"/>
          <a:lstStyle/>
          <a:p>
            <a:pPr eaLnBrk="1" hangingPunct="1"/>
            <a:r>
              <a:rPr lang="de-DE" sz="2800" b="1" dirty="0" smtClean="0"/>
              <a:t>Welche Vertragstypen kommen in Betracht?</a:t>
            </a:r>
          </a:p>
        </p:txBody>
      </p:sp>
      <p:sp>
        <p:nvSpPr>
          <p:cNvPr id="21507" name="Rectangle 3"/>
          <p:cNvSpPr>
            <a:spLocks noGrp="1" noChangeArrowheads="1"/>
          </p:cNvSpPr>
          <p:nvPr>
            <p:ph type="body" sz="half" idx="1"/>
          </p:nvPr>
        </p:nvSpPr>
        <p:spPr/>
        <p:txBody>
          <a:bodyPr/>
          <a:lstStyle/>
          <a:p>
            <a:pPr eaLnBrk="1" hangingPunct="1"/>
            <a:endParaRPr lang="de-DE" sz="2800" smtClean="0"/>
          </a:p>
          <a:p>
            <a:pPr eaLnBrk="1" hangingPunct="1"/>
            <a:endParaRPr lang="de-DE" sz="2800" smtClean="0"/>
          </a:p>
        </p:txBody>
      </p:sp>
      <p:pic>
        <p:nvPicPr>
          <p:cNvPr id="21508" name="Picture 7" descr="Vertragstypen Logistik"/>
          <p:cNvPicPr>
            <a:picLocks noGrp="1" noChangeAspect="1" noChangeArrowheads="1"/>
          </p:cNvPicPr>
          <p:nvPr>
            <p:ph sz="quarter" idx="3"/>
          </p:nvPr>
        </p:nvPicPr>
        <p:blipFill>
          <a:blip r:embed="rId2" cstate="print"/>
          <a:srcRect/>
          <a:stretch>
            <a:fillRect/>
          </a:stretch>
        </p:blipFill>
        <p:spPr>
          <a:xfrm>
            <a:off x="827088" y="917575"/>
            <a:ext cx="7705725" cy="5464175"/>
          </a:xfrm>
        </p:spPr>
      </p:pic>
      <p:sp>
        <p:nvSpPr>
          <p:cNvPr id="5" name="Foliennummernplatzhalter 4"/>
          <p:cNvSpPr>
            <a:spLocks noGrp="1"/>
          </p:cNvSpPr>
          <p:nvPr>
            <p:ph type="sldNum" sz="quarter" idx="11"/>
          </p:nvPr>
        </p:nvSpPr>
        <p:spPr/>
        <p:txBody>
          <a:bodyPr/>
          <a:lstStyle/>
          <a:p>
            <a:pPr>
              <a:defRPr/>
            </a:pPr>
            <a:fld id="{42768830-78B0-4C7A-9E24-5371C8ED40F3}" type="slidenum">
              <a:rPr lang="de-DE"/>
              <a:pPr>
                <a:defRPr/>
              </a:pPr>
              <a:t>33</a:t>
            </a:fld>
            <a:endParaRPr lang="de-DE"/>
          </a:p>
        </p:txBody>
      </p:sp>
      <p:sp>
        <p:nvSpPr>
          <p:cNvPr id="6" name="Fußzeilenplatzhalter 5"/>
          <p:cNvSpPr>
            <a:spLocks noGrp="1"/>
          </p:cNvSpPr>
          <p:nvPr>
            <p:ph type="ftr" sz="quarter" idx="10"/>
          </p:nvPr>
        </p:nvSpPr>
        <p:spPr/>
        <p:txBody>
          <a:bodyPr/>
          <a:lstStyle/>
          <a:p>
            <a:pPr>
              <a:defRPr/>
            </a:pPr>
            <a:r>
              <a:rPr lang="de-DE"/>
              <a:t>Thonfeld TransSecure</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274638"/>
            <a:ext cx="8229600" cy="1066800"/>
          </a:xfrm>
        </p:spPr>
        <p:txBody>
          <a:bodyPr anchor="t"/>
          <a:lstStyle/>
          <a:p>
            <a:pPr eaLnBrk="1" hangingPunct="1"/>
            <a:r>
              <a:rPr lang="de-DE" sz="2800" b="1" dirty="0" smtClean="0">
                <a:solidFill>
                  <a:srgbClr val="77933C"/>
                </a:solidFill>
              </a:rPr>
              <a:t>Welche rechtlichen Problemlösungen bieten sich für solche gemischten Verträge an?</a:t>
            </a:r>
            <a:r>
              <a:rPr lang="de-DE" sz="2800" dirty="0" smtClean="0">
                <a:solidFill>
                  <a:srgbClr val="77933C"/>
                </a:solidFill>
              </a:rPr>
              <a:t> </a:t>
            </a:r>
          </a:p>
        </p:txBody>
      </p:sp>
      <p:sp>
        <p:nvSpPr>
          <p:cNvPr id="27651" name="Rectangle 3"/>
          <p:cNvSpPr>
            <a:spLocks noGrp="1" noChangeArrowheads="1"/>
          </p:cNvSpPr>
          <p:nvPr>
            <p:ph type="body" idx="1"/>
          </p:nvPr>
        </p:nvSpPr>
        <p:spPr>
          <a:xfrm>
            <a:off x="500034" y="1357298"/>
            <a:ext cx="8229600" cy="5072098"/>
          </a:xfrm>
        </p:spPr>
        <p:txBody>
          <a:bodyPr>
            <a:normAutofit fontScale="92500" lnSpcReduction="10000"/>
          </a:bodyPr>
          <a:lstStyle/>
          <a:p>
            <a:pPr eaLnBrk="1" hangingPunct="1">
              <a:buFontTx/>
              <a:buNone/>
            </a:pPr>
            <a:r>
              <a:rPr lang="de-DE" dirty="0" smtClean="0"/>
              <a:t>	</a:t>
            </a:r>
            <a:r>
              <a:rPr lang="de-DE" sz="2400" dirty="0" smtClean="0"/>
              <a:t>Man unterscheidet:</a:t>
            </a:r>
          </a:p>
          <a:p>
            <a:pPr>
              <a:buFont typeface="Wingdings" pitchFamily="2" charset="2"/>
              <a:buChar char="Ø"/>
            </a:pPr>
            <a:r>
              <a:rPr lang="de-DE" sz="2400" b="1" dirty="0" smtClean="0"/>
              <a:t>Rahmenvertrag über ausschließlich</a:t>
            </a:r>
            <a:r>
              <a:rPr lang="de-DE" sz="2400" dirty="0" smtClean="0"/>
              <a:t> </a:t>
            </a:r>
            <a:r>
              <a:rPr lang="de-DE" sz="2400" b="1" dirty="0" smtClean="0"/>
              <a:t>speditionsübliche Leistungen</a:t>
            </a:r>
          </a:p>
          <a:p>
            <a:pPr>
              <a:buNone/>
            </a:pPr>
            <a:r>
              <a:rPr lang="de-DE" sz="2400" dirty="0" smtClean="0"/>
              <a:t>	(</a:t>
            </a:r>
            <a:r>
              <a:rPr lang="de-DE" sz="2400" dirty="0" err="1" smtClean="0"/>
              <a:t>transport</a:t>
            </a:r>
            <a:r>
              <a:rPr lang="de-DE" sz="2400" dirty="0" smtClean="0"/>
              <a:t>- und lagerungsbezogene Tätigkeiten).</a:t>
            </a:r>
          </a:p>
          <a:p>
            <a:pPr lvl="1"/>
            <a:r>
              <a:rPr lang="de-DE" sz="2400" dirty="0" smtClean="0"/>
              <a:t>Alle hieraus entstehenden Vertragsstörungen können durch Vereinbarung der </a:t>
            </a:r>
            <a:r>
              <a:rPr lang="de-DE" sz="2400" b="1" dirty="0" smtClean="0"/>
              <a:t>ADSp</a:t>
            </a:r>
            <a:r>
              <a:rPr lang="de-DE" sz="2400" dirty="0" smtClean="0"/>
              <a:t> vernünftig geregelt werden.</a:t>
            </a:r>
            <a:endParaRPr lang="de-DE" sz="2400" b="1" dirty="0" smtClean="0"/>
          </a:p>
          <a:p>
            <a:pPr>
              <a:buFont typeface="Wingdings" pitchFamily="2" charset="2"/>
              <a:buChar char="Ø"/>
            </a:pPr>
            <a:r>
              <a:rPr lang="de-DE" sz="2400" b="1" dirty="0" smtClean="0"/>
              <a:t>Zuruflogistik</a:t>
            </a:r>
          </a:p>
          <a:p>
            <a:r>
              <a:rPr lang="de-DE" sz="2400" dirty="0" smtClean="0"/>
              <a:t>Rahmenvertrag über speditionsübliche und </a:t>
            </a:r>
            <a:r>
              <a:rPr lang="de-DE" sz="2400" b="1" dirty="0" smtClean="0"/>
              <a:t>einfache werk- oder dienstvertragliche </a:t>
            </a:r>
            <a:r>
              <a:rPr lang="de-DE" sz="2400" dirty="0" smtClean="0"/>
              <a:t>Tätigkeiten („</a:t>
            </a:r>
            <a:r>
              <a:rPr lang="de-DE" sz="2400" b="1" dirty="0" smtClean="0"/>
              <a:t>Zuruflogistik</a:t>
            </a:r>
            <a:r>
              <a:rPr lang="de-DE" sz="2400" dirty="0" smtClean="0"/>
              <a:t>“).</a:t>
            </a:r>
          </a:p>
          <a:p>
            <a:pPr lvl="1"/>
            <a:r>
              <a:rPr lang="de-DE" sz="2400" dirty="0" smtClean="0"/>
              <a:t>Alle hieraus entstehenden Vertragsstörungen können durch </a:t>
            </a:r>
            <a:r>
              <a:rPr lang="de-DE" sz="2400" b="1" dirty="0" smtClean="0"/>
              <a:t>gleichzeitige</a:t>
            </a:r>
            <a:r>
              <a:rPr lang="de-DE" sz="2400" dirty="0" smtClean="0"/>
              <a:t> Vereinbarung der </a:t>
            </a:r>
            <a:r>
              <a:rPr lang="de-DE" sz="2400" b="1" dirty="0" smtClean="0"/>
              <a:t>ADSp und der Logistik-AGB </a:t>
            </a:r>
            <a:r>
              <a:rPr lang="de-DE" sz="2400" dirty="0" smtClean="0"/>
              <a:t>geregelt werden.</a:t>
            </a:r>
            <a:endParaRPr lang="de-DE" sz="2400" b="1" dirty="0" smtClean="0"/>
          </a:p>
          <a:p>
            <a:pPr>
              <a:buFont typeface="Wingdings" pitchFamily="2" charset="2"/>
              <a:buChar char="Ø"/>
            </a:pPr>
            <a:r>
              <a:rPr lang="de-DE" sz="2400" b="1" dirty="0" smtClean="0"/>
              <a:t>Kontraktlogistik</a:t>
            </a:r>
            <a:r>
              <a:rPr lang="de-DE" sz="2400" dirty="0" smtClean="0"/>
              <a:t> </a:t>
            </a:r>
          </a:p>
          <a:p>
            <a:r>
              <a:rPr lang="de-DE" sz="2400" dirty="0" smtClean="0"/>
              <a:t>Das sind individuell ausgehandelte </a:t>
            </a:r>
            <a:r>
              <a:rPr lang="de-DE" sz="2400" b="1" dirty="0" smtClean="0"/>
              <a:t>Outsourcing-Verträge </a:t>
            </a:r>
          </a:p>
        </p:txBody>
      </p:sp>
      <p:sp>
        <p:nvSpPr>
          <p:cNvPr id="4" name="Foliennummernplatzhalter 3"/>
          <p:cNvSpPr>
            <a:spLocks noGrp="1"/>
          </p:cNvSpPr>
          <p:nvPr>
            <p:ph type="sldNum" sz="quarter" idx="11"/>
          </p:nvPr>
        </p:nvSpPr>
        <p:spPr/>
        <p:txBody>
          <a:bodyPr/>
          <a:lstStyle/>
          <a:p>
            <a:pPr>
              <a:defRPr/>
            </a:pPr>
            <a:fld id="{BBDFF9C3-CA52-4A8C-8C5E-30D5503BE20B}" type="slidenum">
              <a:rPr lang="de-DE"/>
              <a:pPr>
                <a:defRPr/>
              </a:pPr>
              <a:t>34</a:t>
            </a:fld>
            <a:endParaRPr lang="de-DE" dirty="0"/>
          </a:p>
        </p:txBody>
      </p:sp>
      <p:sp>
        <p:nvSpPr>
          <p:cNvPr id="5" name="Fußzeilenplatzhalter 4"/>
          <p:cNvSpPr>
            <a:spLocks noGrp="1"/>
          </p:cNvSpPr>
          <p:nvPr>
            <p:ph type="ftr" sz="quarter" idx="10"/>
          </p:nvPr>
        </p:nvSpPr>
        <p:spPr/>
        <p:txBody>
          <a:bodyPr/>
          <a:lstStyle/>
          <a:p>
            <a:pPr>
              <a:defRPr/>
            </a:pPr>
            <a:r>
              <a:rPr lang="de-DE"/>
              <a:t>Thonfeld TransSecure</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57200" y="274638"/>
            <a:ext cx="8229600" cy="633412"/>
          </a:xfrm>
        </p:spPr>
        <p:txBody>
          <a:bodyPr anchor="t"/>
          <a:lstStyle/>
          <a:p>
            <a:pPr eaLnBrk="1" hangingPunct="1"/>
            <a:r>
              <a:rPr lang="de-DE" sz="3200" b="1" dirty="0" smtClean="0">
                <a:solidFill>
                  <a:srgbClr val="77933C"/>
                </a:solidFill>
              </a:rPr>
              <a:t>Werkvertrag</a:t>
            </a:r>
          </a:p>
        </p:txBody>
      </p:sp>
      <p:sp>
        <p:nvSpPr>
          <p:cNvPr id="38915" name="Rectangle 3"/>
          <p:cNvSpPr>
            <a:spLocks noGrp="1" noChangeArrowheads="1"/>
          </p:cNvSpPr>
          <p:nvPr>
            <p:ph type="body" idx="1"/>
          </p:nvPr>
        </p:nvSpPr>
        <p:spPr>
          <a:xfrm>
            <a:off x="500063" y="1357313"/>
            <a:ext cx="8229600" cy="4525962"/>
          </a:xfrm>
        </p:spPr>
        <p:txBody>
          <a:bodyPr/>
          <a:lstStyle/>
          <a:p>
            <a:pPr eaLnBrk="1" hangingPunct="1">
              <a:buFontTx/>
              <a:buNone/>
            </a:pPr>
            <a:r>
              <a:rPr lang="de-DE" sz="2400" b="1" dirty="0" smtClean="0"/>
              <a:t>	</a:t>
            </a:r>
            <a:r>
              <a:rPr lang="de-DE" sz="2400" b="1" i="1" dirty="0" smtClean="0"/>
              <a:t>§ 631 BGB - Vertragstypische Pflichten beim Werkvertrag</a:t>
            </a:r>
            <a:r>
              <a:rPr lang="de-DE" sz="2400" i="1" dirty="0" smtClean="0"/>
              <a:t/>
            </a:r>
            <a:br>
              <a:rPr lang="de-DE" sz="2400" i="1" dirty="0" smtClean="0"/>
            </a:br>
            <a:r>
              <a:rPr lang="de-DE" sz="2400" i="1" dirty="0" smtClean="0"/>
              <a:t/>
            </a:r>
            <a:br>
              <a:rPr lang="de-DE" sz="2400" i="1" dirty="0" smtClean="0"/>
            </a:br>
            <a:r>
              <a:rPr lang="de-DE" sz="2400" i="1" dirty="0" smtClean="0"/>
              <a:t>(2) Gegenstand des Werkvertrages kann sowohl die </a:t>
            </a:r>
            <a:r>
              <a:rPr lang="de-DE" sz="2400" b="1" i="1" dirty="0" smtClean="0"/>
              <a:t>Herstellung</a:t>
            </a:r>
            <a:r>
              <a:rPr lang="de-DE" sz="2400" i="1" dirty="0" smtClean="0"/>
              <a:t> oder </a:t>
            </a:r>
            <a:r>
              <a:rPr lang="de-DE" sz="2400" b="1" i="1" dirty="0" smtClean="0"/>
              <a:t>Veränderung</a:t>
            </a:r>
            <a:r>
              <a:rPr lang="de-DE" sz="2400" i="1" dirty="0" smtClean="0"/>
              <a:t> einer Sache als auch ein anderer durch Arbeit oder Dienstleistung herbeizuführender </a:t>
            </a:r>
            <a:r>
              <a:rPr lang="de-DE" sz="2400" b="1" i="1" dirty="0" smtClean="0"/>
              <a:t>Erfolg</a:t>
            </a:r>
            <a:r>
              <a:rPr lang="de-DE" sz="2400" i="1" dirty="0" smtClean="0"/>
              <a:t> sein.</a:t>
            </a:r>
          </a:p>
        </p:txBody>
      </p:sp>
      <p:sp>
        <p:nvSpPr>
          <p:cNvPr id="4" name="Foliennummernplatzhalter 3"/>
          <p:cNvSpPr>
            <a:spLocks noGrp="1"/>
          </p:cNvSpPr>
          <p:nvPr>
            <p:ph type="sldNum" sz="quarter" idx="11"/>
          </p:nvPr>
        </p:nvSpPr>
        <p:spPr/>
        <p:txBody>
          <a:bodyPr/>
          <a:lstStyle/>
          <a:p>
            <a:pPr>
              <a:defRPr/>
            </a:pPr>
            <a:fld id="{D4D7D2F8-086B-4456-AFC3-8985FA7E15E4}" type="slidenum">
              <a:rPr lang="de-DE"/>
              <a:pPr>
                <a:defRPr/>
              </a:pPr>
              <a:t>35</a:t>
            </a:fld>
            <a:endParaRPr lang="de-DE" dirty="0"/>
          </a:p>
        </p:txBody>
      </p:sp>
      <p:sp>
        <p:nvSpPr>
          <p:cNvPr id="5" name="Fußzeilenplatzhalter 4"/>
          <p:cNvSpPr>
            <a:spLocks noGrp="1"/>
          </p:cNvSpPr>
          <p:nvPr>
            <p:ph type="ftr" sz="quarter" idx="10"/>
          </p:nvPr>
        </p:nvSpPr>
        <p:spPr/>
        <p:txBody>
          <a:bodyPr/>
          <a:lstStyle/>
          <a:p>
            <a:pPr>
              <a:defRPr/>
            </a:pPr>
            <a:r>
              <a:rPr lang="de-DE"/>
              <a:t>Thonfeld TransSecure</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260350"/>
            <a:ext cx="8229600" cy="647700"/>
          </a:xfrm>
        </p:spPr>
        <p:txBody>
          <a:bodyPr anchor="t"/>
          <a:lstStyle/>
          <a:p>
            <a:pPr eaLnBrk="1" hangingPunct="1"/>
            <a:r>
              <a:rPr lang="de-DE" sz="3200" b="1" dirty="0" smtClean="0">
                <a:solidFill>
                  <a:srgbClr val="77933C"/>
                </a:solidFill>
              </a:rPr>
              <a:t>Werkvertrag</a:t>
            </a:r>
          </a:p>
        </p:txBody>
      </p:sp>
      <p:sp>
        <p:nvSpPr>
          <p:cNvPr id="40963" name="Rectangle 3"/>
          <p:cNvSpPr>
            <a:spLocks noGrp="1" noChangeArrowheads="1"/>
          </p:cNvSpPr>
          <p:nvPr>
            <p:ph type="body" idx="1"/>
          </p:nvPr>
        </p:nvSpPr>
        <p:spPr>
          <a:xfrm>
            <a:off x="500063" y="1357298"/>
            <a:ext cx="8229600" cy="4929222"/>
          </a:xfrm>
        </p:spPr>
        <p:txBody>
          <a:bodyPr/>
          <a:lstStyle/>
          <a:p>
            <a:pPr eaLnBrk="1" hangingPunct="1"/>
            <a:r>
              <a:rPr lang="de-DE" sz="2400" b="1" dirty="0" smtClean="0"/>
              <a:t>Haftungssystem</a:t>
            </a:r>
            <a:r>
              <a:rPr lang="de-DE" sz="2400" dirty="0" smtClean="0"/>
              <a:t>:</a:t>
            </a:r>
          </a:p>
          <a:p>
            <a:pPr lvl="1" eaLnBrk="1" hangingPunct="1"/>
            <a:r>
              <a:rPr lang="de-DE" sz="2400" dirty="0" smtClean="0"/>
              <a:t>Verschuldenshaftung mit umgekehrter Beweislast</a:t>
            </a:r>
          </a:p>
          <a:p>
            <a:pPr lvl="1" eaLnBrk="1" hangingPunct="1"/>
            <a:r>
              <a:rPr lang="de-DE" sz="2400" dirty="0" smtClean="0"/>
              <a:t>Dispositiv</a:t>
            </a:r>
          </a:p>
          <a:p>
            <a:pPr lvl="1" eaLnBrk="1" hangingPunct="1"/>
            <a:r>
              <a:rPr lang="de-DE" sz="2400" dirty="0" smtClean="0"/>
              <a:t>Unbegrenzte Haftung</a:t>
            </a:r>
          </a:p>
          <a:p>
            <a:pPr eaLnBrk="1" hangingPunct="1"/>
            <a:r>
              <a:rPr lang="de-DE" sz="2400" b="1" dirty="0" smtClean="0"/>
              <a:t>Gewährleistungsverpflichtungen: </a:t>
            </a:r>
            <a:r>
              <a:rPr lang="de-DE" sz="2400" dirty="0" smtClean="0"/>
              <a:t>Der Auftraggeber kann</a:t>
            </a:r>
          </a:p>
          <a:p>
            <a:pPr lvl="1" eaLnBrk="1" hangingPunct="1"/>
            <a:r>
              <a:rPr lang="de-DE" sz="2400" dirty="0" smtClean="0"/>
              <a:t>Nacherfüllung verlangen (§ 635 BGB),</a:t>
            </a:r>
          </a:p>
          <a:p>
            <a:pPr lvl="1" eaLnBrk="1" hangingPunct="1"/>
            <a:r>
              <a:rPr lang="de-DE" sz="2400" dirty="0" smtClean="0"/>
              <a:t>den Mangel auf Kosten des Unternehmers selbst beseitigen lassen (§ 637 BGB), </a:t>
            </a:r>
          </a:p>
          <a:p>
            <a:pPr lvl="1" eaLnBrk="1" hangingPunct="1"/>
            <a:r>
              <a:rPr lang="de-DE" sz="2400" dirty="0" smtClean="0"/>
              <a:t>den Preis mindern (§ 638 BGB),</a:t>
            </a:r>
          </a:p>
          <a:p>
            <a:pPr lvl="1" eaLnBrk="1" hangingPunct="1"/>
            <a:r>
              <a:rPr lang="de-DE" sz="2400" dirty="0" smtClean="0"/>
              <a:t>vom Vertrag zurücktreten  (§ 636 BGB),</a:t>
            </a:r>
          </a:p>
          <a:p>
            <a:pPr lvl="1" eaLnBrk="1" hangingPunct="1"/>
            <a:r>
              <a:rPr lang="de-DE" sz="2400" dirty="0" smtClean="0"/>
              <a:t>Ersatz vergeblicher Aufwendungen (§ 284 BGB) verlangen.</a:t>
            </a:r>
          </a:p>
          <a:p>
            <a:pPr lvl="1" eaLnBrk="1" hangingPunct="1"/>
            <a:endParaRPr lang="de-DE" sz="2400" dirty="0" smtClean="0"/>
          </a:p>
          <a:p>
            <a:pPr eaLnBrk="1" hangingPunct="1"/>
            <a:endParaRPr lang="de-DE" sz="2400" dirty="0" smtClean="0"/>
          </a:p>
        </p:txBody>
      </p:sp>
      <p:sp>
        <p:nvSpPr>
          <p:cNvPr id="4" name="Foliennummernplatzhalter 3"/>
          <p:cNvSpPr>
            <a:spLocks noGrp="1"/>
          </p:cNvSpPr>
          <p:nvPr>
            <p:ph type="sldNum" sz="quarter" idx="11"/>
          </p:nvPr>
        </p:nvSpPr>
        <p:spPr/>
        <p:txBody>
          <a:bodyPr/>
          <a:lstStyle/>
          <a:p>
            <a:pPr>
              <a:defRPr/>
            </a:pPr>
            <a:fld id="{3EFEDEE4-4024-40DE-9482-19EC80BAC164}" type="slidenum">
              <a:rPr lang="de-DE"/>
              <a:pPr>
                <a:defRPr/>
              </a:pPr>
              <a:t>36</a:t>
            </a:fld>
            <a:endParaRPr lang="de-DE" dirty="0"/>
          </a:p>
        </p:txBody>
      </p:sp>
      <p:sp>
        <p:nvSpPr>
          <p:cNvPr id="5" name="Fußzeilenplatzhalter 4"/>
          <p:cNvSpPr>
            <a:spLocks noGrp="1"/>
          </p:cNvSpPr>
          <p:nvPr>
            <p:ph type="ftr" sz="quarter" idx="10"/>
          </p:nvPr>
        </p:nvSpPr>
        <p:spPr/>
        <p:txBody>
          <a:bodyPr/>
          <a:lstStyle/>
          <a:p>
            <a:pPr>
              <a:defRPr/>
            </a:pPr>
            <a:r>
              <a:rPr lang="de-DE"/>
              <a:t>Thonfeld TransSecure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animEffect transition="in" filter="blinds(horizontal)">
                                      <p:cBhvr>
                                        <p:cTn id="7" dur="500"/>
                                        <p:tgtEl>
                                          <p:spTgt spid="409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0963">
                                            <p:txEl>
                                              <p:pRg st="1" end="1"/>
                                            </p:txEl>
                                          </p:spTgt>
                                        </p:tgtEl>
                                        <p:attrNameLst>
                                          <p:attrName>style.visibility</p:attrName>
                                        </p:attrNameLst>
                                      </p:cBhvr>
                                      <p:to>
                                        <p:strVal val="visible"/>
                                      </p:to>
                                    </p:set>
                                    <p:animEffect transition="in" filter="blinds(horizontal)">
                                      <p:cBhvr>
                                        <p:cTn id="12" dur="500"/>
                                        <p:tgtEl>
                                          <p:spTgt spid="4096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0963">
                                            <p:txEl>
                                              <p:pRg st="2" end="2"/>
                                            </p:txEl>
                                          </p:spTgt>
                                        </p:tgtEl>
                                        <p:attrNameLst>
                                          <p:attrName>style.visibility</p:attrName>
                                        </p:attrNameLst>
                                      </p:cBhvr>
                                      <p:to>
                                        <p:strVal val="visible"/>
                                      </p:to>
                                    </p:set>
                                    <p:animEffect transition="in" filter="blinds(horizontal)">
                                      <p:cBhvr>
                                        <p:cTn id="17" dur="500"/>
                                        <p:tgtEl>
                                          <p:spTgt spid="4096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0963">
                                            <p:txEl>
                                              <p:pRg st="3" end="3"/>
                                            </p:txEl>
                                          </p:spTgt>
                                        </p:tgtEl>
                                        <p:attrNameLst>
                                          <p:attrName>style.visibility</p:attrName>
                                        </p:attrNameLst>
                                      </p:cBhvr>
                                      <p:to>
                                        <p:strVal val="visible"/>
                                      </p:to>
                                    </p:set>
                                    <p:animEffect transition="in" filter="blinds(horizontal)">
                                      <p:cBhvr>
                                        <p:cTn id="22" dur="500"/>
                                        <p:tgtEl>
                                          <p:spTgt spid="4096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0963">
                                            <p:txEl>
                                              <p:pRg st="4" end="4"/>
                                            </p:txEl>
                                          </p:spTgt>
                                        </p:tgtEl>
                                        <p:attrNameLst>
                                          <p:attrName>style.visibility</p:attrName>
                                        </p:attrNameLst>
                                      </p:cBhvr>
                                      <p:to>
                                        <p:strVal val="visible"/>
                                      </p:to>
                                    </p:set>
                                    <p:animEffect transition="in" filter="blinds(horizontal)">
                                      <p:cBhvr>
                                        <p:cTn id="27" dur="500"/>
                                        <p:tgtEl>
                                          <p:spTgt spid="4096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0963">
                                            <p:txEl>
                                              <p:pRg st="5" end="5"/>
                                            </p:txEl>
                                          </p:spTgt>
                                        </p:tgtEl>
                                        <p:attrNameLst>
                                          <p:attrName>style.visibility</p:attrName>
                                        </p:attrNameLst>
                                      </p:cBhvr>
                                      <p:to>
                                        <p:strVal val="visible"/>
                                      </p:to>
                                    </p:set>
                                    <p:animEffect transition="in" filter="blinds(horizontal)">
                                      <p:cBhvr>
                                        <p:cTn id="32" dur="500"/>
                                        <p:tgtEl>
                                          <p:spTgt spid="4096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0963">
                                            <p:txEl>
                                              <p:pRg st="6" end="6"/>
                                            </p:txEl>
                                          </p:spTgt>
                                        </p:tgtEl>
                                        <p:attrNameLst>
                                          <p:attrName>style.visibility</p:attrName>
                                        </p:attrNameLst>
                                      </p:cBhvr>
                                      <p:to>
                                        <p:strVal val="visible"/>
                                      </p:to>
                                    </p:set>
                                    <p:animEffect transition="in" filter="blinds(horizontal)">
                                      <p:cBhvr>
                                        <p:cTn id="37" dur="500"/>
                                        <p:tgtEl>
                                          <p:spTgt spid="4096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40963">
                                            <p:txEl>
                                              <p:pRg st="7" end="7"/>
                                            </p:txEl>
                                          </p:spTgt>
                                        </p:tgtEl>
                                        <p:attrNameLst>
                                          <p:attrName>style.visibility</p:attrName>
                                        </p:attrNameLst>
                                      </p:cBhvr>
                                      <p:to>
                                        <p:strVal val="visible"/>
                                      </p:to>
                                    </p:set>
                                    <p:animEffect transition="in" filter="blinds(horizontal)">
                                      <p:cBhvr>
                                        <p:cTn id="42" dur="500"/>
                                        <p:tgtEl>
                                          <p:spTgt spid="4096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40963">
                                            <p:txEl>
                                              <p:pRg st="8" end="8"/>
                                            </p:txEl>
                                          </p:spTgt>
                                        </p:tgtEl>
                                        <p:attrNameLst>
                                          <p:attrName>style.visibility</p:attrName>
                                        </p:attrNameLst>
                                      </p:cBhvr>
                                      <p:to>
                                        <p:strVal val="visible"/>
                                      </p:to>
                                    </p:set>
                                    <p:animEffect transition="in" filter="blinds(horizontal)">
                                      <p:cBhvr>
                                        <p:cTn id="47" dur="500"/>
                                        <p:tgtEl>
                                          <p:spTgt spid="4096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40963">
                                            <p:txEl>
                                              <p:pRg st="9" end="9"/>
                                            </p:txEl>
                                          </p:spTgt>
                                        </p:tgtEl>
                                        <p:attrNameLst>
                                          <p:attrName>style.visibility</p:attrName>
                                        </p:attrNameLst>
                                      </p:cBhvr>
                                      <p:to>
                                        <p:strVal val="visible"/>
                                      </p:to>
                                    </p:set>
                                    <p:animEffect transition="in" filter="blinds(horizontal)">
                                      <p:cBhvr>
                                        <p:cTn id="52" dur="500"/>
                                        <p:tgtEl>
                                          <p:spTgt spid="4096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274638"/>
            <a:ext cx="8229600" cy="777875"/>
          </a:xfrm>
        </p:spPr>
        <p:txBody>
          <a:bodyPr anchor="t"/>
          <a:lstStyle/>
          <a:p>
            <a:pPr eaLnBrk="1" hangingPunct="1"/>
            <a:r>
              <a:rPr lang="de-DE" sz="3200" b="1" dirty="0" smtClean="0">
                <a:solidFill>
                  <a:srgbClr val="77933C"/>
                </a:solidFill>
              </a:rPr>
              <a:t>Dienstvertrag</a:t>
            </a:r>
          </a:p>
        </p:txBody>
      </p:sp>
      <p:sp>
        <p:nvSpPr>
          <p:cNvPr id="43011" name="Rectangle 3"/>
          <p:cNvSpPr>
            <a:spLocks noGrp="1" noChangeArrowheads="1"/>
          </p:cNvSpPr>
          <p:nvPr>
            <p:ph type="body" idx="1"/>
          </p:nvPr>
        </p:nvSpPr>
        <p:spPr>
          <a:xfrm>
            <a:off x="500034" y="1071546"/>
            <a:ext cx="8229600" cy="5143536"/>
          </a:xfrm>
        </p:spPr>
        <p:txBody>
          <a:bodyPr>
            <a:normAutofit/>
          </a:bodyPr>
          <a:lstStyle/>
          <a:p>
            <a:pPr eaLnBrk="1" hangingPunct="1">
              <a:buFontTx/>
              <a:buNone/>
            </a:pPr>
            <a:r>
              <a:rPr lang="de-DE" b="1" dirty="0" smtClean="0"/>
              <a:t>	</a:t>
            </a:r>
            <a:r>
              <a:rPr lang="de-DE" sz="2400" b="1" i="1" dirty="0" smtClean="0"/>
              <a:t>§ 611 BGB - Vertragstypische Pflichten beim Dienstvertrag</a:t>
            </a:r>
            <a:r>
              <a:rPr lang="de-DE" sz="2400" i="1" dirty="0" smtClean="0"/>
              <a:t/>
            </a:r>
            <a:br>
              <a:rPr lang="de-DE" sz="2400" i="1" dirty="0" smtClean="0"/>
            </a:br>
            <a:r>
              <a:rPr lang="de-DE" sz="2400" i="1" dirty="0" smtClean="0"/>
              <a:t>(2) Gegenstand des Dienstvertrages können Dienste jeder Art sein.</a:t>
            </a:r>
          </a:p>
          <a:p>
            <a:pPr eaLnBrk="1" hangingPunct="1">
              <a:buFontTx/>
              <a:buNone/>
            </a:pPr>
            <a:endParaRPr lang="de-DE" sz="2400" i="1" dirty="0"/>
          </a:p>
          <a:p>
            <a:r>
              <a:rPr lang="de-DE" sz="2400" dirty="0" smtClean="0"/>
              <a:t>Das Wesen von Dienstleistungen besteht darin, dass ein gewisser Zeitaufwand, verbunden mit einem bestimmten Fachwissen notwendig ist, um diese Aufgaben zu erledigen.</a:t>
            </a:r>
          </a:p>
          <a:p>
            <a:r>
              <a:rPr lang="de-DE" sz="2400" dirty="0" smtClean="0"/>
              <a:t>Im Gegensatz zum Werkvertrag wird jedoch kein konkreter Erfolg geschuldet. </a:t>
            </a:r>
          </a:p>
          <a:p>
            <a:r>
              <a:rPr lang="de-DE" sz="2400" dirty="0" smtClean="0"/>
              <a:t>Dem Dienstvertrag unterliegen logistische Zusatzleistungen wie Preisauszeichnung, Regalservice, Beifügen von Montageanleitungen etc..</a:t>
            </a:r>
            <a:endParaRPr lang="de-DE" sz="2400" i="1" dirty="0" smtClean="0"/>
          </a:p>
        </p:txBody>
      </p:sp>
      <p:sp>
        <p:nvSpPr>
          <p:cNvPr id="4" name="Foliennummernplatzhalter 3"/>
          <p:cNvSpPr>
            <a:spLocks noGrp="1"/>
          </p:cNvSpPr>
          <p:nvPr>
            <p:ph type="sldNum" sz="quarter" idx="11"/>
          </p:nvPr>
        </p:nvSpPr>
        <p:spPr/>
        <p:txBody>
          <a:bodyPr/>
          <a:lstStyle/>
          <a:p>
            <a:pPr>
              <a:defRPr/>
            </a:pPr>
            <a:fld id="{3C35CD43-54CA-48FC-8E00-7C8D0F0787DF}" type="slidenum">
              <a:rPr lang="de-DE"/>
              <a:pPr>
                <a:defRPr/>
              </a:pPr>
              <a:t>37</a:t>
            </a:fld>
            <a:endParaRPr lang="de-DE" dirty="0"/>
          </a:p>
        </p:txBody>
      </p:sp>
      <p:sp>
        <p:nvSpPr>
          <p:cNvPr id="5" name="Fußzeilenplatzhalter 4"/>
          <p:cNvSpPr>
            <a:spLocks noGrp="1"/>
          </p:cNvSpPr>
          <p:nvPr>
            <p:ph type="ftr" sz="quarter" idx="10"/>
          </p:nvPr>
        </p:nvSpPr>
        <p:spPr/>
        <p:txBody>
          <a:bodyPr/>
          <a:lstStyle/>
          <a:p>
            <a:pPr>
              <a:defRPr/>
            </a:pPr>
            <a:r>
              <a:rPr lang="de-DE"/>
              <a:t>Thonfeld TransSecure</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274638"/>
            <a:ext cx="8229600" cy="706437"/>
          </a:xfrm>
        </p:spPr>
        <p:txBody>
          <a:bodyPr anchor="t"/>
          <a:lstStyle/>
          <a:p>
            <a:pPr eaLnBrk="1" hangingPunct="1"/>
            <a:r>
              <a:rPr lang="de-DE" sz="3200" b="1" dirty="0" smtClean="0">
                <a:solidFill>
                  <a:srgbClr val="77933C"/>
                </a:solidFill>
              </a:rPr>
              <a:t>Dienstvertrag</a:t>
            </a:r>
          </a:p>
        </p:txBody>
      </p:sp>
      <p:sp>
        <p:nvSpPr>
          <p:cNvPr id="44035" name="Rectangle 3"/>
          <p:cNvSpPr>
            <a:spLocks noGrp="1" noChangeArrowheads="1"/>
          </p:cNvSpPr>
          <p:nvPr>
            <p:ph type="body" idx="1"/>
          </p:nvPr>
        </p:nvSpPr>
        <p:spPr>
          <a:xfrm>
            <a:off x="457200" y="1500173"/>
            <a:ext cx="8229600" cy="4625989"/>
          </a:xfrm>
        </p:spPr>
        <p:txBody>
          <a:bodyPr>
            <a:normAutofit lnSpcReduction="10000"/>
          </a:bodyPr>
          <a:lstStyle/>
          <a:p>
            <a:pPr eaLnBrk="1" hangingPunct="1"/>
            <a:r>
              <a:rPr lang="de-DE" sz="2400" b="1" dirty="0" smtClean="0"/>
              <a:t>Haftungssystem:</a:t>
            </a:r>
            <a:endParaRPr lang="de-DE" sz="2400" dirty="0" smtClean="0"/>
          </a:p>
          <a:p>
            <a:pPr lvl="1" eaLnBrk="1" hangingPunct="1"/>
            <a:r>
              <a:rPr lang="de-DE" sz="2400" dirty="0" smtClean="0"/>
              <a:t>Verschuldenshaftung</a:t>
            </a:r>
          </a:p>
          <a:p>
            <a:pPr lvl="1" eaLnBrk="1" hangingPunct="1"/>
            <a:r>
              <a:rPr lang="de-DE" sz="2400" dirty="0" smtClean="0"/>
              <a:t>Dispositiv</a:t>
            </a:r>
          </a:p>
          <a:p>
            <a:pPr lvl="1" eaLnBrk="1" hangingPunct="1"/>
            <a:r>
              <a:rPr lang="de-DE" sz="2400" dirty="0" smtClean="0"/>
              <a:t>Unbegrenzte Haftung</a:t>
            </a:r>
          </a:p>
          <a:p>
            <a:pPr lvl="1" eaLnBrk="1" hangingPunct="1"/>
            <a:endParaRPr lang="de-DE" sz="2400" dirty="0" smtClean="0"/>
          </a:p>
          <a:p>
            <a:pPr eaLnBrk="1" hangingPunct="1"/>
            <a:r>
              <a:rPr lang="de-DE" sz="2400" dirty="0" smtClean="0"/>
              <a:t>Die Haftungssysteme aus Werk- und Dienstvertrag stimmen überein.</a:t>
            </a:r>
          </a:p>
          <a:p>
            <a:pPr eaLnBrk="1" hangingPunct="1"/>
            <a:r>
              <a:rPr lang="de-DE" sz="2400" dirty="0" smtClean="0"/>
              <a:t>Jedoch gibt es im Dienstvertrag keine Gewährleistungsverpflichtung, weil kein bestimmter Erfolg geschuldet wird!</a:t>
            </a:r>
          </a:p>
          <a:p>
            <a:pPr eaLnBrk="1" hangingPunct="1">
              <a:buNone/>
            </a:pPr>
            <a:r>
              <a:rPr lang="de-DE" sz="2400" dirty="0" smtClean="0"/>
              <a:t/>
            </a:r>
            <a:br>
              <a:rPr lang="de-DE" sz="2400" dirty="0" smtClean="0"/>
            </a:br>
            <a:endParaRPr lang="de-DE" sz="2400" dirty="0" smtClean="0"/>
          </a:p>
          <a:p>
            <a:pPr eaLnBrk="1" hangingPunct="1">
              <a:lnSpc>
                <a:spcPct val="90000"/>
              </a:lnSpc>
            </a:pPr>
            <a:endParaRPr lang="de-DE" sz="2400" dirty="0" smtClean="0"/>
          </a:p>
        </p:txBody>
      </p:sp>
      <p:sp>
        <p:nvSpPr>
          <p:cNvPr id="4" name="Foliennummernplatzhalter 3"/>
          <p:cNvSpPr>
            <a:spLocks noGrp="1"/>
          </p:cNvSpPr>
          <p:nvPr>
            <p:ph type="sldNum" sz="quarter" idx="11"/>
          </p:nvPr>
        </p:nvSpPr>
        <p:spPr/>
        <p:txBody>
          <a:bodyPr/>
          <a:lstStyle/>
          <a:p>
            <a:pPr>
              <a:defRPr/>
            </a:pPr>
            <a:fld id="{77291FBF-2245-4C28-8417-113D69965336}" type="slidenum">
              <a:rPr lang="de-DE"/>
              <a:pPr>
                <a:defRPr/>
              </a:pPr>
              <a:t>38</a:t>
            </a:fld>
            <a:endParaRPr lang="de-DE" dirty="0"/>
          </a:p>
        </p:txBody>
      </p:sp>
      <p:sp>
        <p:nvSpPr>
          <p:cNvPr id="5" name="Fußzeilenplatzhalter 4"/>
          <p:cNvSpPr>
            <a:spLocks noGrp="1"/>
          </p:cNvSpPr>
          <p:nvPr>
            <p:ph type="ftr" sz="quarter" idx="10"/>
          </p:nvPr>
        </p:nvSpPr>
        <p:spPr/>
        <p:txBody>
          <a:bodyPr/>
          <a:lstStyle/>
          <a:p>
            <a:pPr>
              <a:defRPr/>
            </a:pPr>
            <a:r>
              <a:rPr lang="de-DE"/>
              <a:t>Thonfeld TransSecure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Effect transition="in" filter="blinds(horizontal)">
                                      <p:cBhvr>
                                        <p:cTn id="7" dur="500"/>
                                        <p:tgtEl>
                                          <p:spTgt spid="440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4035">
                                            <p:txEl>
                                              <p:pRg st="1" end="1"/>
                                            </p:txEl>
                                          </p:spTgt>
                                        </p:tgtEl>
                                        <p:attrNameLst>
                                          <p:attrName>style.visibility</p:attrName>
                                        </p:attrNameLst>
                                      </p:cBhvr>
                                      <p:to>
                                        <p:strVal val="visible"/>
                                      </p:to>
                                    </p:set>
                                    <p:animEffect transition="in" filter="blinds(horizontal)">
                                      <p:cBhvr>
                                        <p:cTn id="12" dur="500"/>
                                        <p:tgtEl>
                                          <p:spTgt spid="4403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4035">
                                            <p:txEl>
                                              <p:pRg st="2" end="2"/>
                                            </p:txEl>
                                          </p:spTgt>
                                        </p:tgtEl>
                                        <p:attrNameLst>
                                          <p:attrName>style.visibility</p:attrName>
                                        </p:attrNameLst>
                                      </p:cBhvr>
                                      <p:to>
                                        <p:strVal val="visible"/>
                                      </p:to>
                                    </p:set>
                                    <p:animEffect transition="in" filter="blinds(horizontal)">
                                      <p:cBhvr>
                                        <p:cTn id="17" dur="500"/>
                                        <p:tgtEl>
                                          <p:spTgt spid="4403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4035">
                                            <p:txEl>
                                              <p:pRg st="3" end="3"/>
                                            </p:txEl>
                                          </p:spTgt>
                                        </p:tgtEl>
                                        <p:attrNameLst>
                                          <p:attrName>style.visibility</p:attrName>
                                        </p:attrNameLst>
                                      </p:cBhvr>
                                      <p:to>
                                        <p:strVal val="visible"/>
                                      </p:to>
                                    </p:set>
                                    <p:animEffect transition="in" filter="blinds(horizontal)">
                                      <p:cBhvr>
                                        <p:cTn id="22" dur="500"/>
                                        <p:tgtEl>
                                          <p:spTgt spid="4403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4035">
                                            <p:txEl>
                                              <p:pRg st="5" end="5"/>
                                            </p:txEl>
                                          </p:spTgt>
                                        </p:tgtEl>
                                        <p:attrNameLst>
                                          <p:attrName>style.visibility</p:attrName>
                                        </p:attrNameLst>
                                      </p:cBhvr>
                                      <p:to>
                                        <p:strVal val="visible"/>
                                      </p:to>
                                    </p:set>
                                    <p:animEffect transition="in" filter="blinds(horizontal)">
                                      <p:cBhvr>
                                        <p:cTn id="27" dur="500"/>
                                        <p:tgtEl>
                                          <p:spTgt spid="4403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4035">
                                            <p:txEl>
                                              <p:pRg st="6" end="6"/>
                                            </p:txEl>
                                          </p:spTgt>
                                        </p:tgtEl>
                                        <p:attrNameLst>
                                          <p:attrName>style.visibility</p:attrName>
                                        </p:attrNameLst>
                                      </p:cBhvr>
                                      <p:to>
                                        <p:strVal val="visible"/>
                                      </p:to>
                                    </p:set>
                                    <p:animEffect transition="in" filter="blinds(horizontal)">
                                      <p:cBhvr>
                                        <p:cTn id="32" dur="500"/>
                                        <p:tgtEl>
                                          <p:spTgt spid="44035">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4035">
                                            <p:txEl>
                                              <p:pRg st="7" end="7"/>
                                            </p:txEl>
                                          </p:spTgt>
                                        </p:tgtEl>
                                        <p:attrNameLst>
                                          <p:attrName>style.visibility</p:attrName>
                                        </p:attrNameLst>
                                      </p:cBhvr>
                                      <p:to>
                                        <p:strVal val="visible"/>
                                      </p:to>
                                    </p:set>
                                    <p:animEffect transition="in" filter="blinds(horizontal)">
                                      <p:cBhvr>
                                        <p:cTn id="37" dur="500"/>
                                        <p:tgtEl>
                                          <p:spTgt spid="4403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nchor="t"/>
          <a:lstStyle/>
          <a:p>
            <a:pPr eaLnBrk="1" hangingPunct="1"/>
            <a:r>
              <a:rPr lang="de-DE" sz="3200" b="1" dirty="0" smtClean="0">
                <a:solidFill>
                  <a:srgbClr val="77933C"/>
                </a:solidFill>
              </a:rPr>
              <a:t>Rechtsfolgen von Leistungsstörungen</a:t>
            </a:r>
          </a:p>
        </p:txBody>
      </p:sp>
      <p:sp>
        <p:nvSpPr>
          <p:cNvPr id="48131" name="Rectangle 3"/>
          <p:cNvSpPr>
            <a:spLocks noGrp="1" noChangeArrowheads="1"/>
          </p:cNvSpPr>
          <p:nvPr>
            <p:ph type="body" idx="1"/>
          </p:nvPr>
        </p:nvSpPr>
        <p:spPr/>
        <p:txBody>
          <a:bodyPr/>
          <a:lstStyle/>
          <a:p>
            <a:pPr eaLnBrk="1" hangingPunct="1"/>
            <a:r>
              <a:rPr lang="de-DE" sz="2400" dirty="0" smtClean="0"/>
              <a:t>Schadenersatzverpflichtung &gt;&gt;&gt;&gt; Haftung</a:t>
            </a:r>
          </a:p>
          <a:p>
            <a:pPr lvl="1" eaLnBrk="1" hangingPunct="1"/>
            <a:r>
              <a:rPr lang="de-DE" sz="2400" dirty="0" smtClean="0"/>
              <a:t>Das </a:t>
            </a:r>
            <a:r>
              <a:rPr lang="de-DE" sz="2400" b="1" dirty="0" smtClean="0"/>
              <a:t>Haftungsrisiko</a:t>
            </a:r>
            <a:r>
              <a:rPr lang="de-DE" sz="2400" dirty="0" smtClean="0"/>
              <a:t> kann versichert werden!</a:t>
            </a:r>
          </a:p>
          <a:p>
            <a:pPr lvl="1" eaLnBrk="1" hangingPunct="1">
              <a:buFontTx/>
              <a:buNone/>
            </a:pPr>
            <a:endParaRPr lang="de-DE" sz="2400" dirty="0" smtClean="0"/>
          </a:p>
          <a:p>
            <a:pPr lvl="1" eaLnBrk="1" hangingPunct="1">
              <a:buFontTx/>
              <a:buNone/>
            </a:pPr>
            <a:r>
              <a:rPr lang="de-DE" sz="2400" dirty="0" smtClean="0"/>
              <a:t>und zusätzlich</a:t>
            </a:r>
            <a:br>
              <a:rPr lang="de-DE" sz="2400" dirty="0" smtClean="0"/>
            </a:br>
            <a:endParaRPr lang="de-DE" sz="2400" dirty="0" smtClean="0"/>
          </a:p>
          <a:p>
            <a:pPr eaLnBrk="1" hangingPunct="1"/>
            <a:r>
              <a:rPr lang="de-DE" sz="2400" dirty="0" smtClean="0"/>
              <a:t>Gewährleistungsverpflichtung beim Werkvertrag</a:t>
            </a:r>
          </a:p>
          <a:p>
            <a:pPr lvl="1" eaLnBrk="1" hangingPunct="1"/>
            <a:r>
              <a:rPr lang="de-DE" sz="2400" dirty="0" smtClean="0"/>
              <a:t>Dieses </a:t>
            </a:r>
            <a:r>
              <a:rPr lang="de-DE" sz="2400" b="1" dirty="0" smtClean="0"/>
              <a:t>Kostenrisiko</a:t>
            </a:r>
            <a:r>
              <a:rPr lang="de-DE" sz="2400" dirty="0" smtClean="0"/>
              <a:t> ist nicht versicherbar!</a:t>
            </a:r>
          </a:p>
        </p:txBody>
      </p:sp>
      <p:sp>
        <p:nvSpPr>
          <p:cNvPr id="4" name="Foliennummernplatzhalter 3"/>
          <p:cNvSpPr>
            <a:spLocks noGrp="1"/>
          </p:cNvSpPr>
          <p:nvPr>
            <p:ph type="sldNum" sz="quarter" idx="11"/>
          </p:nvPr>
        </p:nvSpPr>
        <p:spPr/>
        <p:txBody>
          <a:bodyPr/>
          <a:lstStyle/>
          <a:p>
            <a:pPr>
              <a:defRPr/>
            </a:pPr>
            <a:fld id="{F9FD4A1E-7050-4548-95A8-FCA458132BFD}" type="slidenum">
              <a:rPr lang="de-DE"/>
              <a:pPr>
                <a:defRPr/>
              </a:pPr>
              <a:t>39</a:t>
            </a:fld>
            <a:endParaRPr lang="de-DE" dirty="0"/>
          </a:p>
        </p:txBody>
      </p:sp>
      <p:sp>
        <p:nvSpPr>
          <p:cNvPr id="5" name="Fußzeilenplatzhalter 4"/>
          <p:cNvSpPr>
            <a:spLocks noGrp="1"/>
          </p:cNvSpPr>
          <p:nvPr>
            <p:ph type="ftr" sz="quarter" idx="10"/>
          </p:nvPr>
        </p:nvSpPr>
        <p:spPr/>
        <p:txBody>
          <a:bodyPr/>
          <a:lstStyle/>
          <a:p>
            <a:pPr>
              <a:defRPr/>
            </a:pPr>
            <a:r>
              <a:rPr lang="de-DE"/>
              <a:t>Thonfeld TransSecure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3600" b="1" dirty="0" smtClean="0"/>
              <a:t/>
            </a:r>
            <a:br>
              <a:rPr lang="de-DE" sz="3600" b="1" dirty="0" smtClean="0"/>
            </a:br>
            <a:r>
              <a:rPr lang="de-DE" sz="3600" b="1" dirty="0" smtClean="0"/>
              <a:t>Warum ist eine Rechtswahl sinnvoll?</a:t>
            </a:r>
            <a:br>
              <a:rPr lang="de-DE" sz="3600" b="1" dirty="0" smtClean="0"/>
            </a:br>
            <a:endParaRPr lang="de-DE" sz="3600" dirty="0"/>
          </a:p>
        </p:txBody>
      </p:sp>
      <p:sp>
        <p:nvSpPr>
          <p:cNvPr id="3" name="Inhaltsplatzhalter 2"/>
          <p:cNvSpPr>
            <a:spLocks noGrp="1"/>
          </p:cNvSpPr>
          <p:nvPr>
            <p:ph idx="1"/>
          </p:nvPr>
        </p:nvSpPr>
        <p:spPr>
          <a:xfrm>
            <a:off x="457200" y="1500174"/>
            <a:ext cx="8229600" cy="5072098"/>
          </a:xfrm>
        </p:spPr>
        <p:txBody>
          <a:bodyPr>
            <a:normAutofit fontScale="77500" lnSpcReduction="20000"/>
          </a:bodyPr>
          <a:lstStyle/>
          <a:p>
            <a:pPr>
              <a:lnSpc>
                <a:spcPct val="120000"/>
              </a:lnSpc>
              <a:buFontTx/>
              <a:buNone/>
            </a:pPr>
            <a:r>
              <a:rPr lang="de-DE" dirty="0" smtClean="0"/>
              <a:t>Beispiel: </a:t>
            </a:r>
          </a:p>
          <a:p>
            <a:pPr>
              <a:lnSpc>
                <a:spcPct val="120000"/>
              </a:lnSpc>
            </a:pPr>
            <a:r>
              <a:rPr lang="de-DE" i="1" dirty="0" smtClean="0"/>
              <a:t>Ein deutscher Spediteur mit Geschäftssitz in Saarbrücken betreibt für einen Kunden mit Geschäftssitz in Metz/Frankreich in </a:t>
            </a:r>
            <a:r>
              <a:rPr lang="de-DE" i="1" dirty="0" err="1" smtClean="0"/>
              <a:t>Forbach</a:t>
            </a:r>
            <a:r>
              <a:rPr lang="de-DE" i="1" dirty="0" smtClean="0"/>
              <a:t> /F. ein Auslieferungslager, von welchem Kunden in D und Benelux mit Waren beliefert werden. Der Spediteur organisiert diese Transporte von seinem Geschäftssitz in Saarbrücken aus.</a:t>
            </a:r>
          </a:p>
          <a:p>
            <a:pPr>
              <a:lnSpc>
                <a:spcPct val="120000"/>
              </a:lnSpc>
            </a:pPr>
            <a:r>
              <a:rPr lang="de-DE" i="1" dirty="0" smtClean="0"/>
              <a:t>Der Auftraggeber hat seit Längerem die aufgelaufenen Lagergelder und Frachten nicht mehr bezahlt. Der Spediteur möchte daher wissen, ob er das ihm nach HGB zustehende Pfandrecht ausnutzen kann. </a:t>
            </a:r>
          </a:p>
          <a:p>
            <a:endParaRPr lang="de-DE" dirty="0"/>
          </a:p>
        </p:txBody>
      </p:sp>
      <p:sp>
        <p:nvSpPr>
          <p:cNvPr id="4" name="Fußzeilenplatzhalter 3"/>
          <p:cNvSpPr>
            <a:spLocks noGrp="1"/>
          </p:cNvSpPr>
          <p:nvPr>
            <p:ph type="ftr" sz="quarter" idx="11"/>
          </p:nvPr>
        </p:nvSpPr>
        <p:spPr/>
        <p:txBody>
          <a:bodyPr/>
          <a:lstStyle/>
          <a:p>
            <a:r>
              <a:rPr lang="de-DE" smtClean="0"/>
              <a:t>Thonfeld TransSecure – Ihr Dienstleister bei Transportschäden</a:t>
            </a:r>
            <a:endParaRPr lang="de-DE" dirty="0"/>
          </a:p>
        </p:txBody>
      </p:sp>
      <p:sp>
        <p:nvSpPr>
          <p:cNvPr id="5" name="Foliennummernplatzhalter 4"/>
          <p:cNvSpPr>
            <a:spLocks noGrp="1"/>
          </p:cNvSpPr>
          <p:nvPr>
            <p:ph type="sldNum" sz="quarter" idx="12"/>
          </p:nvPr>
        </p:nvSpPr>
        <p:spPr/>
        <p:txBody>
          <a:bodyPr/>
          <a:lstStyle/>
          <a:p>
            <a:fld id="{28EE2F00-E732-4CD4-89DB-8C347526210C}" type="slidenum">
              <a:rPr lang="de-DE" smtClean="0"/>
              <a:pPr/>
              <a:t>4</a:t>
            </a:fld>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600" b="1" dirty="0" smtClean="0"/>
              <a:t>Versicherbarkeit von Schadenrisiken</a:t>
            </a:r>
            <a:endParaRPr lang="de-DE" sz="3600" dirty="0"/>
          </a:p>
        </p:txBody>
      </p:sp>
      <p:sp>
        <p:nvSpPr>
          <p:cNvPr id="3" name="Inhaltsplatzhalter 2"/>
          <p:cNvSpPr>
            <a:spLocks noGrp="1"/>
          </p:cNvSpPr>
          <p:nvPr>
            <p:ph idx="1"/>
          </p:nvPr>
        </p:nvSpPr>
        <p:spPr>
          <a:xfrm>
            <a:off x="457200" y="1428736"/>
            <a:ext cx="8229600" cy="5143536"/>
          </a:xfrm>
        </p:spPr>
        <p:txBody>
          <a:bodyPr>
            <a:normAutofit fontScale="70000" lnSpcReduction="20000"/>
          </a:bodyPr>
          <a:lstStyle/>
          <a:p>
            <a:pPr>
              <a:lnSpc>
                <a:spcPct val="120000"/>
              </a:lnSpc>
              <a:spcBef>
                <a:spcPts val="0"/>
              </a:spcBef>
              <a:buFontTx/>
              <a:buNone/>
            </a:pPr>
            <a:r>
              <a:rPr lang="de-DE" sz="3400" dirty="0" smtClean="0"/>
              <a:t>	Schadenrisiken treffen - in unterschiedlicher Weise - sowohl </a:t>
            </a:r>
            <a:r>
              <a:rPr lang="de-DE" sz="3400" b="1" dirty="0" smtClean="0"/>
              <a:t>Auftraggeber</a:t>
            </a:r>
            <a:r>
              <a:rPr lang="de-DE" sz="3400" dirty="0" smtClean="0"/>
              <a:t> als auch </a:t>
            </a:r>
            <a:r>
              <a:rPr lang="de-DE" sz="3400" b="1" dirty="0" smtClean="0"/>
              <a:t>Auftragnehmer</a:t>
            </a:r>
            <a:r>
              <a:rPr lang="de-DE" sz="3400" dirty="0" smtClean="0"/>
              <a:t>.</a:t>
            </a:r>
          </a:p>
          <a:p>
            <a:pPr>
              <a:lnSpc>
                <a:spcPct val="120000"/>
              </a:lnSpc>
              <a:spcBef>
                <a:spcPts val="0"/>
              </a:spcBef>
            </a:pPr>
            <a:r>
              <a:rPr lang="de-DE" sz="3400" dirty="0" smtClean="0"/>
              <a:t>Der Auftraggeber als Geschädigter kann das ihn durch von außen kommende Ereignisse treffende Schadenrisiko durch </a:t>
            </a:r>
            <a:r>
              <a:rPr lang="de-DE" sz="3400" b="1" dirty="0" smtClean="0"/>
              <a:t>Schadenversicherungen</a:t>
            </a:r>
            <a:r>
              <a:rPr lang="de-DE" sz="3400" dirty="0" smtClean="0"/>
              <a:t> abdecken.</a:t>
            </a:r>
          </a:p>
          <a:p>
            <a:pPr>
              <a:lnSpc>
                <a:spcPct val="120000"/>
              </a:lnSpc>
              <a:spcBef>
                <a:spcPts val="0"/>
              </a:spcBef>
            </a:pPr>
            <a:r>
              <a:rPr lang="de-DE" sz="3400" dirty="0" smtClean="0"/>
              <a:t>Der Auftragnehmer kann sein - hoffentlich vernünftig begrenztes - Haftungsrisiko durch </a:t>
            </a:r>
            <a:r>
              <a:rPr lang="de-DE" sz="3400" b="1" dirty="0" smtClean="0"/>
              <a:t>Haftpflichtversicherungen</a:t>
            </a:r>
            <a:r>
              <a:rPr lang="de-DE" sz="3400" dirty="0" smtClean="0"/>
              <a:t> abdecken.</a:t>
            </a:r>
          </a:p>
          <a:p>
            <a:pPr>
              <a:lnSpc>
                <a:spcPct val="120000"/>
              </a:lnSpc>
              <a:spcBef>
                <a:spcPts val="0"/>
              </a:spcBef>
            </a:pPr>
            <a:r>
              <a:rPr lang="de-DE" sz="3400" dirty="0" smtClean="0"/>
              <a:t>Haftpflichtversicherungen schützen zugleich aber auch den Geschädigten, weil sie insbesondere bei Großschäden sicherstellen, dass er trotz mangelnder Zahlungsfähigkeit des Haftpflichtigen die ihm zustehende Entschädigung erhält. </a:t>
            </a:r>
          </a:p>
          <a:p>
            <a:endParaRPr lang="de-DE" dirty="0"/>
          </a:p>
        </p:txBody>
      </p:sp>
      <p:sp>
        <p:nvSpPr>
          <p:cNvPr id="4" name="Fußzeilenplatzhalter 3"/>
          <p:cNvSpPr>
            <a:spLocks noGrp="1"/>
          </p:cNvSpPr>
          <p:nvPr>
            <p:ph type="ftr" sz="quarter" idx="11"/>
          </p:nvPr>
        </p:nvSpPr>
        <p:spPr/>
        <p:txBody>
          <a:bodyPr/>
          <a:lstStyle/>
          <a:p>
            <a:r>
              <a:rPr lang="de-DE" smtClean="0"/>
              <a:t>Thonfeld TransSecure – Ihr Dienstleister bei Transportschäden</a:t>
            </a:r>
            <a:endParaRPr lang="de-DE" dirty="0"/>
          </a:p>
        </p:txBody>
      </p:sp>
      <p:sp>
        <p:nvSpPr>
          <p:cNvPr id="5" name="Foliennummernplatzhalter 4"/>
          <p:cNvSpPr>
            <a:spLocks noGrp="1"/>
          </p:cNvSpPr>
          <p:nvPr>
            <p:ph type="sldNum" sz="quarter" idx="12"/>
          </p:nvPr>
        </p:nvSpPr>
        <p:spPr/>
        <p:txBody>
          <a:bodyPr/>
          <a:lstStyle/>
          <a:p>
            <a:fld id="{28EE2F00-E732-4CD4-89DB-8C347526210C}" type="slidenum">
              <a:rPr lang="de-DE" smtClean="0"/>
              <a:pPr/>
              <a:t>40</a:t>
            </a:fld>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a:xfrm>
            <a:off x="457200" y="274638"/>
            <a:ext cx="8229600" cy="633412"/>
          </a:xfrm>
        </p:spPr>
        <p:txBody>
          <a:bodyPr rtlCol="0" anchor="t">
            <a:noAutofit/>
          </a:bodyPr>
          <a:lstStyle/>
          <a:p>
            <a:pPr eaLnBrk="1" fontAlgn="auto" hangingPunct="1">
              <a:spcAft>
                <a:spcPts val="0"/>
              </a:spcAft>
              <a:defRPr/>
            </a:pPr>
            <a:r>
              <a:rPr lang="de-DE" sz="3200" b="1" dirty="0" smtClean="0"/>
              <a:t>Versicherbarkeit der Schadenrisiken</a:t>
            </a:r>
            <a:br>
              <a:rPr lang="de-DE" sz="3200" b="1" dirty="0" smtClean="0"/>
            </a:br>
            <a:endParaRPr lang="de-DE" sz="3200" b="1" dirty="0" smtClean="0"/>
          </a:p>
        </p:txBody>
      </p:sp>
      <p:sp>
        <p:nvSpPr>
          <p:cNvPr id="83971" name="Rectangle 3"/>
          <p:cNvSpPr>
            <a:spLocks noGrp="1" noChangeArrowheads="1"/>
          </p:cNvSpPr>
          <p:nvPr>
            <p:ph type="body" idx="1"/>
          </p:nvPr>
        </p:nvSpPr>
        <p:spPr>
          <a:xfrm>
            <a:off x="428625" y="1000108"/>
            <a:ext cx="8229600" cy="5429288"/>
          </a:xfrm>
        </p:spPr>
        <p:txBody>
          <a:bodyPr>
            <a:normAutofit lnSpcReduction="10000"/>
          </a:bodyPr>
          <a:lstStyle/>
          <a:p>
            <a:pPr eaLnBrk="1" hangingPunct="1">
              <a:lnSpc>
                <a:spcPct val="90000"/>
              </a:lnSpc>
              <a:buFontTx/>
              <a:buNone/>
            </a:pPr>
            <a:r>
              <a:rPr lang="de-DE" sz="2400" b="1" dirty="0" smtClean="0"/>
              <a:t>	</a:t>
            </a:r>
            <a:r>
              <a:rPr lang="de-DE" sz="2400" dirty="0" smtClean="0"/>
              <a:t>Versicherungen, die der </a:t>
            </a:r>
            <a:r>
              <a:rPr lang="de-DE" sz="2400" b="1" dirty="0" smtClean="0"/>
              <a:t>Auftraggeber</a:t>
            </a:r>
            <a:r>
              <a:rPr lang="de-DE" sz="2400" dirty="0" smtClean="0"/>
              <a:t> für Logistikrisiken eindecken sollte: </a:t>
            </a:r>
            <a:br>
              <a:rPr lang="de-DE" sz="2400" dirty="0" smtClean="0"/>
            </a:br>
            <a:endParaRPr lang="de-DE" sz="2400" dirty="0" smtClean="0"/>
          </a:p>
          <a:p>
            <a:pPr lvl="1" eaLnBrk="1" hangingPunct="1">
              <a:lnSpc>
                <a:spcPct val="90000"/>
              </a:lnSpc>
            </a:pPr>
            <a:r>
              <a:rPr lang="de-DE" sz="2400" dirty="0" smtClean="0"/>
              <a:t>Transportversicherung</a:t>
            </a:r>
          </a:p>
          <a:p>
            <a:pPr lvl="1" eaLnBrk="1" hangingPunct="1">
              <a:lnSpc>
                <a:spcPct val="90000"/>
              </a:lnSpc>
            </a:pPr>
            <a:r>
              <a:rPr lang="de-DE" sz="2400" dirty="0" smtClean="0"/>
              <a:t>Lagerversicherung </a:t>
            </a:r>
          </a:p>
          <a:p>
            <a:pPr>
              <a:buNone/>
            </a:pPr>
            <a:endParaRPr lang="de-DE" sz="2400" b="1" dirty="0" smtClean="0"/>
          </a:p>
          <a:p>
            <a:pPr>
              <a:buNone/>
            </a:pPr>
            <a:r>
              <a:rPr lang="de-DE" sz="2400" b="1" dirty="0" smtClean="0"/>
              <a:t>	</a:t>
            </a:r>
            <a:r>
              <a:rPr lang="de-DE" sz="2400" dirty="0" smtClean="0"/>
              <a:t>Versicherungen, die der </a:t>
            </a:r>
            <a:r>
              <a:rPr lang="de-DE" sz="2400" b="1" dirty="0" smtClean="0"/>
              <a:t>Auftragnehmer</a:t>
            </a:r>
            <a:r>
              <a:rPr lang="de-DE" sz="2400" dirty="0" smtClean="0"/>
              <a:t> eindecken sollte: </a:t>
            </a:r>
            <a:br>
              <a:rPr lang="de-DE" sz="2400" dirty="0" smtClean="0"/>
            </a:br>
            <a:endParaRPr lang="de-DE" sz="800" dirty="0" smtClean="0"/>
          </a:p>
          <a:p>
            <a:r>
              <a:rPr lang="de-DE" sz="2400" dirty="0" smtClean="0"/>
              <a:t>Verkehrshaftungsversicherung </a:t>
            </a:r>
          </a:p>
          <a:p>
            <a:pPr lvl="1"/>
            <a:r>
              <a:rPr lang="de-DE" sz="2000" dirty="0" smtClean="0"/>
              <a:t>Vertragliche Haftung aus Verkehrsverträgen</a:t>
            </a:r>
          </a:p>
          <a:p>
            <a:r>
              <a:rPr lang="de-DE" sz="2400" dirty="0" smtClean="0"/>
              <a:t>Betriebshaftpflichtversicherung</a:t>
            </a:r>
          </a:p>
          <a:p>
            <a:pPr lvl="1"/>
            <a:r>
              <a:rPr lang="de-DE" sz="2000" dirty="0" smtClean="0"/>
              <a:t>außervertragliche Haftung gegenüber Dritten (§§ 823 ff. BGB) für Sach- und Personenschäden </a:t>
            </a:r>
          </a:p>
          <a:p>
            <a:pPr lvl="1"/>
            <a:r>
              <a:rPr lang="de-DE" sz="2000" dirty="0" smtClean="0"/>
              <a:t>Haftungsrisiken, die „gelegentlich“ der Vertragserfüllung entstehen, z.B. Bearbeitungsschäden, Mietsachschäden, Schäden aus dem Betrieb von Gabelstaplern, Umweltschäden</a:t>
            </a:r>
            <a:endParaRPr lang="de-DE" sz="2400" dirty="0" smtClean="0"/>
          </a:p>
        </p:txBody>
      </p:sp>
      <p:sp>
        <p:nvSpPr>
          <p:cNvPr id="4" name="Foliennummernplatzhalter 3"/>
          <p:cNvSpPr>
            <a:spLocks noGrp="1"/>
          </p:cNvSpPr>
          <p:nvPr>
            <p:ph type="sldNum" sz="quarter" idx="11"/>
          </p:nvPr>
        </p:nvSpPr>
        <p:spPr/>
        <p:txBody>
          <a:bodyPr/>
          <a:lstStyle/>
          <a:p>
            <a:pPr>
              <a:defRPr/>
            </a:pPr>
            <a:fld id="{8A03E33B-D387-49B9-B6E8-C4422163107F}" type="slidenum">
              <a:rPr lang="de-DE"/>
              <a:pPr>
                <a:defRPr/>
              </a:pPr>
              <a:t>41</a:t>
            </a:fld>
            <a:endParaRPr lang="de-DE" dirty="0"/>
          </a:p>
        </p:txBody>
      </p:sp>
      <p:sp>
        <p:nvSpPr>
          <p:cNvPr id="5" name="Fußzeilenplatzhalter 4"/>
          <p:cNvSpPr>
            <a:spLocks noGrp="1"/>
          </p:cNvSpPr>
          <p:nvPr>
            <p:ph type="ftr" sz="quarter" idx="10"/>
          </p:nvPr>
        </p:nvSpPr>
        <p:spPr/>
        <p:txBody>
          <a:bodyPr/>
          <a:lstStyle/>
          <a:p>
            <a:pPr>
              <a:defRPr/>
            </a:pPr>
            <a:r>
              <a:rPr lang="de-DE"/>
              <a:t>Thonfeld TransSecure</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p:cNvSpPr>
            <a:spLocks noGrp="1"/>
          </p:cNvSpPr>
          <p:nvPr>
            <p:ph type="title"/>
          </p:nvPr>
        </p:nvSpPr>
        <p:spPr/>
        <p:txBody>
          <a:bodyPr/>
          <a:lstStyle/>
          <a:p>
            <a:pPr eaLnBrk="1" hangingPunct="1"/>
            <a:r>
              <a:rPr lang="de-DE" sz="3200" b="1" smtClean="0">
                <a:solidFill>
                  <a:srgbClr val="77933C"/>
                </a:solidFill>
              </a:rPr>
              <a:t>Was ist eine Transportversicherung?</a:t>
            </a:r>
          </a:p>
        </p:txBody>
      </p:sp>
      <p:sp>
        <p:nvSpPr>
          <p:cNvPr id="3" name="Inhaltsplatzhalter 2"/>
          <p:cNvSpPr>
            <a:spLocks noGrp="1"/>
          </p:cNvSpPr>
          <p:nvPr>
            <p:ph idx="1"/>
          </p:nvPr>
        </p:nvSpPr>
        <p:spPr>
          <a:xfrm>
            <a:off x="457200" y="1214422"/>
            <a:ext cx="8229600" cy="4911741"/>
          </a:xfrm>
        </p:spPr>
        <p:txBody>
          <a:bodyPr rtlCol="0">
            <a:noAutofit/>
          </a:bodyPr>
          <a:lstStyle/>
          <a:p>
            <a:pPr eaLnBrk="1" fontAlgn="auto" hangingPunct="1">
              <a:spcAft>
                <a:spcPts val="0"/>
              </a:spcAft>
              <a:buFont typeface="Arial" pitchFamily="34" charset="0"/>
              <a:buNone/>
              <a:defRPr/>
            </a:pPr>
            <a:r>
              <a:rPr lang="de-DE" sz="2400" dirty="0" smtClean="0"/>
              <a:t>	Unter Transportversicherung versteht man die </a:t>
            </a:r>
            <a:r>
              <a:rPr lang="de-DE" sz="2400" b="1" dirty="0" smtClean="0"/>
              <a:t>Versicherung von Waren gegen die Gefahren des Transportes</a:t>
            </a:r>
            <a:r>
              <a:rPr lang="de-DE" sz="2400" dirty="0" smtClean="0"/>
              <a:t>.</a:t>
            </a:r>
          </a:p>
          <a:p>
            <a:pPr>
              <a:lnSpc>
                <a:spcPct val="120000"/>
              </a:lnSpc>
              <a:defRPr/>
            </a:pPr>
            <a:r>
              <a:rPr lang="de-DE" sz="2400" dirty="0"/>
              <a:t>Der Versicherungsschutz erstreckt sich  nur auf </a:t>
            </a:r>
            <a:r>
              <a:rPr lang="de-DE" sz="2400" b="1" dirty="0"/>
              <a:t>Güterschäden, </a:t>
            </a:r>
            <a:r>
              <a:rPr lang="de-DE" sz="2400" dirty="0"/>
              <a:t>die durch </a:t>
            </a:r>
            <a:r>
              <a:rPr lang="de-DE" sz="2400" b="1" dirty="0"/>
              <a:t>von Außen kommende Ereignisse </a:t>
            </a:r>
            <a:r>
              <a:rPr lang="de-DE" sz="2400" dirty="0"/>
              <a:t>ausgelöst werden.</a:t>
            </a:r>
          </a:p>
          <a:p>
            <a:pPr>
              <a:lnSpc>
                <a:spcPct val="120000"/>
              </a:lnSpc>
              <a:defRPr/>
            </a:pPr>
            <a:r>
              <a:rPr lang="de-DE" sz="2400" dirty="0"/>
              <a:t>Daher kein </a:t>
            </a:r>
            <a:r>
              <a:rPr lang="de-DE" sz="2400" dirty="0" smtClean="0"/>
              <a:t>Ersatz </a:t>
            </a:r>
            <a:r>
              <a:rPr lang="de-DE" sz="2400" dirty="0"/>
              <a:t>für: </a:t>
            </a:r>
          </a:p>
          <a:p>
            <a:pPr lvl="1">
              <a:lnSpc>
                <a:spcPct val="120000"/>
              </a:lnSpc>
              <a:defRPr/>
            </a:pPr>
            <a:r>
              <a:rPr lang="de-DE" sz="2400" dirty="0" smtClean="0"/>
              <a:t>Vermögensschäden </a:t>
            </a:r>
          </a:p>
          <a:p>
            <a:pPr lvl="1">
              <a:lnSpc>
                <a:spcPct val="120000"/>
              </a:lnSpc>
              <a:defRPr/>
            </a:pPr>
            <a:r>
              <a:rPr lang="de-DE" sz="2400" dirty="0" smtClean="0"/>
              <a:t>Das Beschaffenheitsrisiko der Ware</a:t>
            </a:r>
          </a:p>
          <a:p>
            <a:pPr lvl="1">
              <a:lnSpc>
                <a:spcPct val="120000"/>
              </a:lnSpc>
              <a:defRPr/>
            </a:pPr>
            <a:r>
              <a:rPr lang="de-DE" sz="2400" dirty="0" smtClean="0"/>
              <a:t>Schäden </a:t>
            </a:r>
            <a:r>
              <a:rPr lang="de-DE" sz="2400" dirty="0"/>
              <a:t>aufgrund nicht transportgerechter Verpackung.</a:t>
            </a:r>
          </a:p>
        </p:txBody>
      </p:sp>
      <p:sp>
        <p:nvSpPr>
          <p:cNvPr id="5" name="Fußzeilenplatzhalter 4"/>
          <p:cNvSpPr>
            <a:spLocks noGrp="1"/>
          </p:cNvSpPr>
          <p:nvPr>
            <p:ph type="ftr" sz="quarter" idx="11"/>
          </p:nvPr>
        </p:nvSpPr>
        <p:spPr>
          <a:xfrm>
            <a:off x="500063" y="6356350"/>
            <a:ext cx="5519737" cy="365125"/>
          </a:xfrm>
        </p:spPr>
        <p:txBody>
          <a:bodyPr/>
          <a:lstStyle/>
          <a:p>
            <a:pPr>
              <a:defRPr/>
            </a:pPr>
            <a:r>
              <a:rPr lang="de-DE"/>
              <a:t>Thonfeld </a:t>
            </a:r>
            <a:r>
              <a:rPr lang="de-DE" err="1"/>
              <a:t>TransSecure</a:t>
            </a:r>
            <a:r>
              <a:rPr lang="de-DE"/>
              <a:t> – Dienstleistungen rund um das Problem „Transportschaden“</a:t>
            </a:r>
          </a:p>
        </p:txBody>
      </p:sp>
      <p:sp>
        <p:nvSpPr>
          <p:cNvPr id="6" name="Foliennummernplatzhalter 5"/>
          <p:cNvSpPr>
            <a:spLocks noGrp="1"/>
          </p:cNvSpPr>
          <p:nvPr>
            <p:ph type="sldNum" sz="quarter" idx="12"/>
          </p:nvPr>
        </p:nvSpPr>
        <p:spPr/>
        <p:txBody>
          <a:bodyPr/>
          <a:lstStyle/>
          <a:p>
            <a:pPr>
              <a:defRPr/>
            </a:pPr>
            <a:fld id="{DD086927-DD60-4996-8829-4B3D78DA24CC}" type="slidenum">
              <a:rPr lang="de-DE"/>
              <a:pPr>
                <a:defRPr/>
              </a:pPr>
              <a:t>42</a:t>
            </a:fld>
            <a:endParaRPr lang="de-DE"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normAutofit fontScale="90000"/>
          </a:bodyPr>
          <a:lstStyle/>
          <a:p>
            <a:pPr eaLnBrk="1" fontAlgn="auto" hangingPunct="1">
              <a:spcAft>
                <a:spcPts val="0"/>
              </a:spcAft>
              <a:defRPr/>
            </a:pPr>
            <a:r>
              <a:rPr lang="de-DE" sz="3600" b="1" dirty="0" smtClean="0"/>
              <a:t/>
            </a:r>
            <a:br>
              <a:rPr lang="de-DE" sz="3600" b="1" dirty="0" smtClean="0"/>
            </a:br>
            <a:r>
              <a:rPr lang="de-DE" sz="3600" b="1" dirty="0" smtClean="0"/>
              <a:t>Warum ist eine Transportversicherung sinnvoll?</a:t>
            </a:r>
            <a:br>
              <a:rPr lang="de-DE" sz="3600" b="1" dirty="0" smtClean="0"/>
            </a:br>
            <a:endParaRPr lang="de-DE" sz="3600" dirty="0"/>
          </a:p>
        </p:txBody>
      </p:sp>
      <p:sp>
        <p:nvSpPr>
          <p:cNvPr id="30723" name="Inhaltsplatzhalter 2"/>
          <p:cNvSpPr>
            <a:spLocks noGrp="1"/>
          </p:cNvSpPr>
          <p:nvPr>
            <p:ph idx="1"/>
          </p:nvPr>
        </p:nvSpPr>
        <p:spPr/>
        <p:txBody>
          <a:bodyPr/>
          <a:lstStyle/>
          <a:p>
            <a:pPr eaLnBrk="1" hangingPunct="1">
              <a:buFont typeface="Arial" charset="0"/>
              <a:buNone/>
            </a:pPr>
            <a:r>
              <a:rPr lang="de-DE" sz="2400" smtClean="0"/>
              <a:t>	</a:t>
            </a:r>
            <a:r>
              <a:rPr lang="de-DE" sz="2400" b="1" smtClean="0"/>
              <a:t>Käufer oder Verkäufer tragen die Transportgefahr!</a:t>
            </a:r>
          </a:p>
          <a:p>
            <a:pPr eaLnBrk="1" hangingPunct="1"/>
            <a:r>
              <a:rPr lang="de-DE" sz="2400" smtClean="0"/>
              <a:t>Aber wird Ihnen jeder Schaden voll vom Spediteur ersetzt?</a:t>
            </a:r>
          </a:p>
          <a:p>
            <a:pPr eaLnBrk="1" hangingPunct="1"/>
            <a:r>
              <a:rPr lang="de-DE" sz="2400" smtClean="0"/>
              <a:t>Welche Haftungsbestimmungen verhindern das?</a:t>
            </a:r>
          </a:p>
          <a:p>
            <a:pPr lvl="1" eaLnBrk="1" hangingPunct="1"/>
            <a:r>
              <a:rPr lang="de-DE" sz="2400" smtClean="0"/>
              <a:t>Haftungsbegrenzungen</a:t>
            </a:r>
          </a:p>
          <a:p>
            <a:pPr lvl="1" eaLnBrk="1" hangingPunct="1"/>
            <a:r>
              <a:rPr lang="de-DE" sz="2400" smtClean="0"/>
              <a:t>Haftungsausschlüsse</a:t>
            </a:r>
          </a:p>
          <a:p>
            <a:pPr lvl="1" eaLnBrk="1" hangingPunct="1"/>
            <a:r>
              <a:rPr lang="de-DE" sz="2400" smtClean="0"/>
              <a:t>Ladearbeiten von Absender oder Empfänger </a:t>
            </a:r>
          </a:p>
          <a:p>
            <a:pPr lvl="1" eaLnBrk="1" hangingPunct="1"/>
            <a:r>
              <a:rPr lang="de-DE" sz="2400" smtClean="0"/>
              <a:t>Verdeckte Schäden</a:t>
            </a:r>
          </a:p>
          <a:p>
            <a:pPr lvl="1" eaLnBrk="1" hangingPunct="1"/>
            <a:r>
              <a:rPr lang="de-DE" sz="2400" smtClean="0"/>
              <a:t>Havarie-Grosse-Einschüsse</a:t>
            </a:r>
          </a:p>
        </p:txBody>
      </p:sp>
      <p:sp>
        <p:nvSpPr>
          <p:cNvPr id="5" name="Fußzeilenplatzhalter 4"/>
          <p:cNvSpPr>
            <a:spLocks noGrp="1"/>
          </p:cNvSpPr>
          <p:nvPr>
            <p:ph type="ftr" sz="quarter" idx="11"/>
          </p:nvPr>
        </p:nvSpPr>
        <p:spPr>
          <a:xfrm>
            <a:off x="500063" y="6356350"/>
            <a:ext cx="5519737" cy="365125"/>
          </a:xfrm>
        </p:spPr>
        <p:txBody>
          <a:bodyPr/>
          <a:lstStyle/>
          <a:p>
            <a:pPr>
              <a:defRPr/>
            </a:pPr>
            <a:r>
              <a:rPr lang="de-DE"/>
              <a:t>Thonfeld </a:t>
            </a:r>
            <a:r>
              <a:rPr lang="de-DE" err="1"/>
              <a:t>TransSecure</a:t>
            </a:r>
            <a:r>
              <a:rPr lang="de-DE"/>
              <a:t> – Dienstleistungen rund um das Problem „Transportschaden“</a:t>
            </a:r>
          </a:p>
        </p:txBody>
      </p:sp>
      <p:sp>
        <p:nvSpPr>
          <p:cNvPr id="6" name="Foliennummernplatzhalter 5"/>
          <p:cNvSpPr>
            <a:spLocks noGrp="1"/>
          </p:cNvSpPr>
          <p:nvPr>
            <p:ph type="sldNum" sz="quarter" idx="12"/>
          </p:nvPr>
        </p:nvSpPr>
        <p:spPr/>
        <p:txBody>
          <a:bodyPr/>
          <a:lstStyle/>
          <a:p>
            <a:pPr>
              <a:defRPr/>
            </a:pPr>
            <a:fld id="{9DBAD4CB-BDB6-4D61-BD2E-4A845C4E2FF9}" type="slidenum">
              <a:rPr lang="de-DE"/>
              <a:pPr>
                <a:defRPr/>
              </a:pPr>
              <a:t>43</a:t>
            </a:fld>
            <a:endParaRPr lang="de-DE" dirty="0"/>
          </a:p>
        </p:txBody>
      </p:sp>
      <p:sp>
        <p:nvSpPr>
          <p:cNvPr id="29702" name="Rectangle 1"/>
          <p:cNvSpPr>
            <a:spLocks noChangeArrowheads="1"/>
          </p:cNvSpPr>
          <p:nvPr/>
        </p:nvSpPr>
        <p:spPr bwMode="auto">
          <a:xfrm>
            <a:off x="0" y="1500188"/>
            <a:ext cx="8715375" cy="461962"/>
          </a:xfrm>
          <a:prstGeom prst="rect">
            <a:avLst/>
          </a:prstGeom>
          <a:noFill/>
          <a:ln w="9525">
            <a:noFill/>
            <a:miter lim="800000"/>
            <a:headEnd/>
            <a:tailEnd/>
          </a:ln>
        </p:spPr>
        <p:txBody>
          <a:bodyPr anchor="ctr">
            <a:spAutoFit/>
          </a:bodyPr>
          <a:lstStyle/>
          <a:p>
            <a:pPr indent="450850"/>
            <a:r>
              <a:rPr lang="de-DE" sz="2400" b="1">
                <a:latin typeface="Calibri" pitchFamily="34" charset="0"/>
              </a:rPr>
              <a:t>	</a:t>
            </a:r>
            <a:endParaRPr lang="de-DE" sz="2400">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Effect transition="in" filter="blinds(horizontal)">
                                      <p:cBhvr>
                                        <p:cTn id="7" dur="500"/>
                                        <p:tgtEl>
                                          <p:spTgt spid="3072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0723">
                                            <p:txEl>
                                              <p:pRg st="1" end="1"/>
                                            </p:txEl>
                                          </p:spTgt>
                                        </p:tgtEl>
                                        <p:attrNameLst>
                                          <p:attrName>style.visibility</p:attrName>
                                        </p:attrNameLst>
                                      </p:cBhvr>
                                      <p:to>
                                        <p:strVal val="visible"/>
                                      </p:to>
                                    </p:set>
                                    <p:animEffect transition="in" filter="blinds(horizontal)">
                                      <p:cBhvr>
                                        <p:cTn id="10" dur="500"/>
                                        <p:tgtEl>
                                          <p:spTgt spid="3072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30723">
                                            <p:txEl>
                                              <p:pRg st="2" end="2"/>
                                            </p:txEl>
                                          </p:spTgt>
                                        </p:tgtEl>
                                        <p:attrNameLst>
                                          <p:attrName>style.visibility</p:attrName>
                                        </p:attrNameLst>
                                      </p:cBhvr>
                                      <p:to>
                                        <p:strVal val="visible"/>
                                      </p:to>
                                    </p:set>
                                    <p:animEffect transition="in" filter="blinds(horizontal)">
                                      <p:cBhvr>
                                        <p:cTn id="15" dur="500"/>
                                        <p:tgtEl>
                                          <p:spTgt spid="3072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30723">
                                            <p:txEl>
                                              <p:pRg st="3" end="3"/>
                                            </p:txEl>
                                          </p:spTgt>
                                        </p:tgtEl>
                                        <p:attrNameLst>
                                          <p:attrName>style.visibility</p:attrName>
                                        </p:attrNameLst>
                                      </p:cBhvr>
                                      <p:to>
                                        <p:strVal val="visible"/>
                                      </p:to>
                                    </p:set>
                                    <p:animEffect transition="in" filter="blinds(horizontal)">
                                      <p:cBhvr>
                                        <p:cTn id="20" dur="500"/>
                                        <p:tgtEl>
                                          <p:spTgt spid="30723">
                                            <p:txEl>
                                              <p:pRg st="3" end="3"/>
                                            </p:txEl>
                                          </p:spTgt>
                                        </p:tgtEl>
                                      </p:cBhvr>
                                    </p:animEffect>
                                  </p:childTnLst>
                                </p:cTn>
                              </p:par>
                              <p:par>
                                <p:cTn id="21" presetID="3" presetClass="entr" presetSubtype="10" fill="hold" nodeType="withEffect">
                                  <p:stCondLst>
                                    <p:cond delay="0"/>
                                  </p:stCondLst>
                                  <p:childTnLst>
                                    <p:set>
                                      <p:cBhvr>
                                        <p:cTn id="22" dur="1" fill="hold">
                                          <p:stCondLst>
                                            <p:cond delay="0"/>
                                          </p:stCondLst>
                                        </p:cTn>
                                        <p:tgtEl>
                                          <p:spTgt spid="30723">
                                            <p:txEl>
                                              <p:pRg st="4" end="4"/>
                                            </p:txEl>
                                          </p:spTgt>
                                        </p:tgtEl>
                                        <p:attrNameLst>
                                          <p:attrName>style.visibility</p:attrName>
                                        </p:attrNameLst>
                                      </p:cBhvr>
                                      <p:to>
                                        <p:strVal val="visible"/>
                                      </p:to>
                                    </p:set>
                                    <p:animEffect transition="in" filter="blinds(horizontal)">
                                      <p:cBhvr>
                                        <p:cTn id="23" dur="500"/>
                                        <p:tgtEl>
                                          <p:spTgt spid="30723">
                                            <p:txEl>
                                              <p:pRg st="4" end="4"/>
                                            </p:txEl>
                                          </p:spTgt>
                                        </p:tgtEl>
                                      </p:cBhvr>
                                    </p:animEffect>
                                  </p:childTnLst>
                                </p:cTn>
                              </p:par>
                              <p:par>
                                <p:cTn id="24" presetID="3" presetClass="entr" presetSubtype="10" fill="hold" nodeType="withEffect">
                                  <p:stCondLst>
                                    <p:cond delay="0"/>
                                  </p:stCondLst>
                                  <p:childTnLst>
                                    <p:set>
                                      <p:cBhvr>
                                        <p:cTn id="25" dur="1" fill="hold">
                                          <p:stCondLst>
                                            <p:cond delay="0"/>
                                          </p:stCondLst>
                                        </p:cTn>
                                        <p:tgtEl>
                                          <p:spTgt spid="30723">
                                            <p:txEl>
                                              <p:pRg st="5" end="5"/>
                                            </p:txEl>
                                          </p:spTgt>
                                        </p:tgtEl>
                                        <p:attrNameLst>
                                          <p:attrName>style.visibility</p:attrName>
                                        </p:attrNameLst>
                                      </p:cBhvr>
                                      <p:to>
                                        <p:strVal val="visible"/>
                                      </p:to>
                                    </p:set>
                                    <p:animEffect transition="in" filter="blinds(horizontal)">
                                      <p:cBhvr>
                                        <p:cTn id="26" dur="500"/>
                                        <p:tgtEl>
                                          <p:spTgt spid="30723">
                                            <p:txEl>
                                              <p:pRg st="5" end="5"/>
                                            </p:txEl>
                                          </p:spTgt>
                                        </p:tgtEl>
                                      </p:cBhvr>
                                    </p:animEffect>
                                  </p:childTnLst>
                                </p:cTn>
                              </p:par>
                              <p:par>
                                <p:cTn id="27" presetID="3" presetClass="entr" presetSubtype="10" fill="hold" nodeType="withEffect">
                                  <p:stCondLst>
                                    <p:cond delay="0"/>
                                  </p:stCondLst>
                                  <p:childTnLst>
                                    <p:set>
                                      <p:cBhvr>
                                        <p:cTn id="28" dur="1" fill="hold">
                                          <p:stCondLst>
                                            <p:cond delay="0"/>
                                          </p:stCondLst>
                                        </p:cTn>
                                        <p:tgtEl>
                                          <p:spTgt spid="30723">
                                            <p:txEl>
                                              <p:pRg st="6" end="6"/>
                                            </p:txEl>
                                          </p:spTgt>
                                        </p:tgtEl>
                                        <p:attrNameLst>
                                          <p:attrName>style.visibility</p:attrName>
                                        </p:attrNameLst>
                                      </p:cBhvr>
                                      <p:to>
                                        <p:strVal val="visible"/>
                                      </p:to>
                                    </p:set>
                                    <p:animEffect transition="in" filter="blinds(horizontal)">
                                      <p:cBhvr>
                                        <p:cTn id="29" dur="500"/>
                                        <p:tgtEl>
                                          <p:spTgt spid="30723">
                                            <p:txEl>
                                              <p:pRg st="6" end="6"/>
                                            </p:txEl>
                                          </p:spTgt>
                                        </p:tgtEl>
                                      </p:cBhvr>
                                    </p:animEffect>
                                  </p:childTnLst>
                                </p:cTn>
                              </p:par>
                              <p:par>
                                <p:cTn id="30" presetID="3" presetClass="entr" presetSubtype="10" fill="hold" nodeType="withEffect">
                                  <p:stCondLst>
                                    <p:cond delay="0"/>
                                  </p:stCondLst>
                                  <p:childTnLst>
                                    <p:set>
                                      <p:cBhvr>
                                        <p:cTn id="31" dur="1" fill="hold">
                                          <p:stCondLst>
                                            <p:cond delay="0"/>
                                          </p:stCondLst>
                                        </p:cTn>
                                        <p:tgtEl>
                                          <p:spTgt spid="30723">
                                            <p:txEl>
                                              <p:pRg st="7" end="7"/>
                                            </p:txEl>
                                          </p:spTgt>
                                        </p:tgtEl>
                                        <p:attrNameLst>
                                          <p:attrName>style.visibility</p:attrName>
                                        </p:attrNameLst>
                                      </p:cBhvr>
                                      <p:to>
                                        <p:strVal val="visible"/>
                                      </p:to>
                                    </p:set>
                                    <p:animEffect transition="in" filter="blinds(horizontal)">
                                      <p:cBhvr>
                                        <p:cTn id="32" dur="500"/>
                                        <p:tgtEl>
                                          <p:spTgt spid="3072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el 1"/>
          <p:cNvSpPr>
            <a:spLocks noGrp="1"/>
          </p:cNvSpPr>
          <p:nvPr>
            <p:ph type="title"/>
          </p:nvPr>
        </p:nvSpPr>
        <p:spPr/>
        <p:txBody>
          <a:bodyPr/>
          <a:lstStyle/>
          <a:p>
            <a:pPr eaLnBrk="1" hangingPunct="1"/>
            <a:r>
              <a:rPr lang="de-DE" sz="3200" b="1" smtClean="0">
                <a:solidFill>
                  <a:srgbClr val="77933C"/>
                </a:solidFill>
              </a:rPr>
              <a:t>Was bietet eine Lagerversicherung?</a:t>
            </a:r>
          </a:p>
        </p:txBody>
      </p:sp>
      <p:sp>
        <p:nvSpPr>
          <p:cNvPr id="31747" name="Inhaltsplatzhalter 2"/>
          <p:cNvSpPr>
            <a:spLocks noGrp="1"/>
          </p:cNvSpPr>
          <p:nvPr>
            <p:ph idx="1"/>
          </p:nvPr>
        </p:nvSpPr>
        <p:spPr/>
        <p:txBody>
          <a:bodyPr/>
          <a:lstStyle/>
          <a:p>
            <a:pPr eaLnBrk="1" hangingPunct="1">
              <a:buFont typeface="Arial" charset="0"/>
              <a:buNone/>
            </a:pPr>
            <a:r>
              <a:rPr lang="de-DE" dirty="0" smtClean="0"/>
              <a:t>	</a:t>
            </a:r>
            <a:r>
              <a:rPr lang="de-DE" sz="2400" dirty="0" smtClean="0"/>
              <a:t>Die Lagerversicherung ist eine gebündelte Versicherung, die sich zusammensetzt aus:</a:t>
            </a:r>
          </a:p>
          <a:p>
            <a:pPr lvl="2" eaLnBrk="1" hangingPunct="1"/>
            <a:r>
              <a:rPr lang="de-DE" b="1" dirty="0" smtClean="0"/>
              <a:t>Feuerversicherung</a:t>
            </a:r>
            <a:endParaRPr lang="de-DE" dirty="0" smtClean="0"/>
          </a:p>
          <a:p>
            <a:pPr lvl="2" eaLnBrk="1" hangingPunct="1"/>
            <a:r>
              <a:rPr lang="de-DE" b="1" dirty="0" smtClean="0"/>
              <a:t>Leitungswasser-Versicherung </a:t>
            </a:r>
            <a:endParaRPr lang="de-DE" dirty="0" smtClean="0"/>
          </a:p>
          <a:p>
            <a:pPr lvl="2" eaLnBrk="1" hangingPunct="1"/>
            <a:r>
              <a:rPr lang="de-DE" b="1" dirty="0" smtClean="0"/>
              <a:t>Einbruch-Diebstahl-Versicherung (incl. Vandalismus)</a:t>
            </a:r>
            <a:endParaRPr lang="de-DE" dirty="0" smtClean="0"/>
          </a:p>
          <a:p>
            <a:pPr lvl="2" eaLnBrk="1" hangingPunct="1"/>
            <a:r>
              <a:rPr lang="de-DE" b="1" dirty="0" smtClean="0"/>
              <a:t>Sturm-/Hagelversicherung</a:t>
            </a:r>
            <a:r>
              <a:rPr lang="de-DE" dirty="0" smtClean="0"/>
              <a:t> </a:t>
            </a:r>
          </a:p>
          <a:p>
            <a:pPr eaLnBrk="1" hangingPunct="1">
              <a:buFont typeface="Arial" charset="0"/>
              <a:buNone/>
            </a:pPr>
            <a:r>
              <a:rPr lang="de-DE" sz="2400" dirty="0" smtClean="0"/>
              <a:t>	</a:t>
            </a:r>
          </a:p>
          <a:p>
            <a:pPr eaLnBrk="1" hangingPunct="1">
              <a:buFont typeface="Arial" charset="0"/>
              <a:buNone/>
            </a:pPr>
            <a:r>
              <a:rPr lang="de-DE" sz="2400" dirty="0" smtClean="0"/>
              <a:t>	</a:t>
            </a:r>
            <a:r>
              <a:rPr lang="de-DE" sz="2400" b="1" dirty="0" smtClean="0"/>
              <a:t>Warum sollte sie der Einlagerer eindecken?</a:t>
            </a:r>
          </a:p>
          <a:p>
            <a:pPr eaLnBrk="1" hangingPunct="1">
              <a:buFont typeface="Arial" charset="0"/>
              <a:buNone/>
            </a:pPr>
            <a:r>
              <a:rPr lang="de-DE" sz="2400" dirty="0" smtClean="0"/>
              <a:t>	Weil der Lagerhalter i.d.R.  mangels Verschulden für solche Ereignisse </a:t>
            </a:r>
            <a:r>
              <a:rPr lang="de-DE" sz="2400" b="1" dirty="0" smtClean="0"/>
              <a:t>nicht</a:t>
            </a:r>
            <a:r>
              <a:rPr lang="de-DE" sz="2400" dirty="0" smtClean="0"/>
              <a:t> haftet!</a:t>
            </a:r>
          </a:p>
        </p:txBody>
      </p:sp>
      <p:sp>
        <p:nvSpPr>
          <p:cNvPr id="5" name="Fußzeilenplatzhalter 4"/>
          <p:cNvSpPr>
            <a:spLocks noGrp="1"/>
          </p:cNvSpPr>
          <p:nvPr>
            <p:ph type="ftr" sz="quarter" idx="11"/>
          </p:nvPr>
        </p:nvSpPr>
        <p:spPr>
          <a:xfrm>
            <a:off x="500063" y="6356350"/>
            <a:ext cx="5519737" cy="365125"/>
          </a:xfrm>
        </p:spPr>
        <p:txBody>
          <a:bodyPr/>
          <a:lstStyle/>
          <a:p>
            <a:pPr>
              <a:defRPr/>
            </a:pPr>
            <a:r>
              <a:rPr lang="de-DE"/>
              <a:t>Thonfeld </a:t>
            </a:r>
            <a:r>
              <a:rPr lang="de-DE" err="1"/>
              <a:t>TransSecure</a:t>
            </a:r>
            <a:r>
              <a:rPr lang="de-DE"/>
              <a:t> – Dienstleistungen rund um das Problem „Transportschaden“</a:t>
            </a:r>
          </a:p>
        </p:txBody>
      </p:sp>
      <p:sp>
        <p:nvSpPr>
          <p:cNvPr id="6" name="Foliennummernplatzhalter 5"/>
          <p:cNvSpPr>
            <a:spLocks noGrp="1"/>
          </p:cNvSpPr>
          <p:nvPr>
            <p:ph type="sldNum" sz="quarter" idx="12"/>
          </p:nvPr>
        </p:nvSpPr>
        <p:spPr/>
        <p:txBody>
          <a:bodyPr/>
          <a:lstStyle/>
          <a:p>
            <a:pPr>
              <a:defRPr/>
            </a:pPr>
            <a:fld id="{BDCB8CB6-72B1-4441-932A-3ED6AC1EAB46}" type="slidenum">
              <a:rPr lang="de-DE"/>
              <a:pPr>
                <a:defRPr/>
              </a:pPr>
              <a:t>44</a:t>
            </a:fld>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Effect transition="in" filter="blinds(horizontal)">
                                      <p:cBhvr>
                                        <p:cTn id="7" dur="500"/>
                                        <p:tgtEl>
                                          <p:spTgt spid="31747">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1747">
                                            <p:txEl>
                                              <p:pRg st="1" end="1"/>
                                            </p:txEl>
                                          </p:spTgt>
                                        </p:tgtEl>
                                        <p:attrNameLst>
                                          <p:attrName>style.visibility</p:attrName>
                                        </p:attrNameLst>
                                      </p:cBhvr>
                                      <p:to>
                                        <p:strVal val="visible"/>
                                      </p:to>
                                    </p:set>
                                    <p:animEffect transition="in" filter="blinds(horizontal)">
                                      <p:cBhvr>
                                        <p:cTn id="10" dur="500"/>
                                        <p:tgtEl>
                                          <p:spTgt spid="31747">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1747">
                                            <p:txEl>
                                              <p:pRg st="2" end="2"/>
                                            </p:txEl>
                                          </p:spTgt>
                                        </p:tgtEl>
                                        <p:attrNameLst>
                                          <p:attrName>style.visibility</p:attrName>
                                        </p:attrNameLst>
                                      </p:cBhvr>
                                      <p:to>
                                        <p:strVal val="visible"/>
                                      </p:to>
                                    </p:set>
                                    <p:animEffect transition="in" filter="blinds(horizontal)">
                                      <p:cBhvr>
                                        <p:cTn id="13" dur="500"/>
                                        <p:tgtEl>
                                          <p:spTgt spid="31747">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1747">
                                            <p:txEl>
                                              <p:pRg st="3" end="3"/>
                                            </p:txEl>
                                          </p:spTgt>
                                        </p:tgtEl>
                                        <p:attrNameLst>
                                          <p:attrName>style.visibility</p:attrName>
                                        </p:attrNameLst>
                                      </p:cBhvr>
                                      <p:to>
                                        <p:strVal val="visible"/>
                                      </p:to>
                                    </p:set>
                                    <p:animEffect transition="in" filter="blinds(horizontal)">
                                      <p:cBhvr>
                                        <p:cTn id="16" dur="500"/>
                                        <p:tgtEl>
                                          <p:spTgt spid="31747">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1747">
                                            <p:txEl>
                                              <p:pRg st="4" end="4"/>
                                            </p:txEl>
                                          </p:spTgt>
                                        </p:tgtEl>
                                        <p:attrNameLst>
                                          <p:attrName>style.visibility</p:attrName>
                                        </p:attrNameLst>
                                      </p:cBhvr>
                                      <p:to>
                                        <p:strVal val="visible"/>
                                      </p:to>
                                    </p:set>
                                    <p:animEffect transition="in" filter="blinds(horizontal)">
                                      <p:cBhvr>
                                        <p:cTn id="19" dur="500"/>
                                        <p:tgtEl>
                                          <p:spTgt spid="31747">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31747">
                                            <p:txEl>
                                              <p:pRg st="6" end="6"/>
                                            </p:txEl>
                                          </p:spTgt>
                                        </p:tgtEl>
                                        <p:attrNameLst>
                                          <p:attrName>style.visibility</p:attrName>
                                        </p:attrNameLst>
                                      </p:cBhvr>
                                      <p:to>
                                        <p:strVal val="visible"/>
                                      </p:to>
                                    </p:set>
                                    <p:animEffect transition="in" filter="blinds(horizontal)">
                                      <p:cBhvr>
                                        <p:cTn id="24" dur="500"/>
                                        <p:tgtEl>
                                          <p:spTgt spid="31747">
                                            <p:txEl>
                                              <p:pRg st="6" end="6"/>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nodeType="clickEffect">
                                  <p:stCondLst>
                                    <p:cond delay="0"/>
                                  </p:stCondLst>
                                  <p:childTnLst>
                                    <p:set>
                                      <p:cBhvr>
                                        <p:cTn id="28" dur="1" fill="hold">
                                          <p:stCondLst>
                                            <p:cond delay="0"/>
                                          </p:stCondLst>
                                        </p:cTn>
                                        <p:tgtEl>
                                          <p:spTgt spid="31747">
                                            <p:txEl>
                                              <p:pRg st="7" end="7"/>
                                            </p:txEl>
                                          </p:spTgt>
                                        </p:tgtEl>
                                        <p:attrNameLst>
                                          <p:attrName>style.visibility</p:attrName>
                                        </p:attrNameLst>
                                      </p:cBhvr>
                                      <p:to>
                                        <p:strVal val="visible"/>
                                      </p:to>
                                    </p:set>
                                    <p:animEffect transition="in" filter="blinds(horizontal)">
                                      <p:cBhvr>
                                        <p:cTn id="29" dur="500"/>
                                        <p:tgtEl>
                                          <p:spTgt spid="3174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600" b="1" dirty="0" smtClean="0"/>
              <a:t>Was sind Obliegenheiten?</a:t>
            </a:r>
            <a:endParaRPr lang="de-DE" sz="3600" b="1" dirty="0"/>
          </a:p>
        </p:txBody>
      </p:sp>
      <p:sp>
        <p:nvSpPr>
          <p:cNvPr id="3" name="Inhaltsplatzhalter 2"/>
          <p:cNvSpPr>
            <a:spLocks noGrp="1"/>
          </p:cNvSpPr>
          <p:nvPr>
            <p:ph idx="1"/>
          </p:nvPr>
        </p:nvSpPr>
        <p:spPr/>
        <p:txBody>
          <a:bodyPr>
            <a:normAutofit lnSpcReduction="10000"/>
          </a:bodyPr>
          <a:lstStyle/>
          <a:p>
            <a:endParaRPr lang="de-DE" sz="2400" dirty="0" smtClean="0"/>
          </a:p>
          <a:p>
            <a:r>
              <a:rPr lang="de-DE" sz="2400" dirty="0" smtClean="0"/>
              <a:t>Sie beschreiben „Verhaltensweisen“, die vom VN erwartet werden.</a:t>
            </a:r>
          </a:p>
          <a:p>
            <a:r>
              <a:rPr lang="de-DE" sz="2400" dirty="0" smtClean="0"/>
              <a:t>Verpflichtungen, die der Versicherungsnehmer einhalten muss, um zu gewährleisten, dass der Versicherer im Schadenfalle auch den gewünschten Ersatz leistet. </a:t>
            </a:r>
          </a:p>
          <a:p>
            <a:r>
              <a:rPr lang="de-DE" sz="2400" dirty="0" smtClean="0"/>
              <a:t>Es wird unterschieden zwischen Obliegenheiten </a:t>
            </a:r>
            <a:r>
              <a:rPr lang="de-DE" sz="2400" b="1" dirty="0" smtClean="0"/>
              <a:t>vor</a:t>
            </a:r>
            <a:r>
              <a:rPr lang="de-DE" sz="2400" dirty="0" smtClean="0"/>
              <a:t> bzw. </a:t>
            </a:r>
            <a:r>
              <a:rPr lang="de-DE" sz="2400" b="1" dirty="0" smtClean="0"/>
              <a:t>nach</a:t>
            </a:r>
            <a:r>
              <a:rPr lang="de-DE" sz="2400" dirty="0" smtClean="0"/>
              <a:t> Eintritt eines Schadenfalls.</a:t>
            </a:r>
          </a:p>
          <a:p>
            <a:r>
              <a:rPr lang="de-DE" sz="2400" b="1" dirty="0" smtClean="0"/>
              <a:t>Obliegenheiten, die vor Eintritt eines Schadens zu erfüllen sind, </a:t>
            </a:r>
            <a:r>
              <a:rPr lang="de-DE" sz="2400" dirty="0" smtClean="0"/>
              <a:t>sollen den VN anhalten, durch Sorgfaltsmaßnahmen möglichst zu vermeiden, dass die typischen „</a:t>
            </a:r>
            <a:r>
              <a:rPr lang="de-DE" sz="2400" b="1" dirty="0" smtClean="0"/>
              <a:t>Risikofaktoren</a:t>
            </a:r>
            <a:r>
              <a:rPr lang="de-DE" sz="2400" dirty="0" smtClean="0"/>
              <a:t>“ nicht zu Schäden führen.</a:t>
            </a:r>
          </a:p>
        </p:txBody>
      </p:sp>
      <p:sp>
        <p:nvSpPr>
          <p:cNvPr id="5" name="Fußzeilenplatzhalter 4"/>
          <p:cNvSpPr>
            <a:spLocks noGrp="1"/>
          </p:cNvSpPr>
          <p:nvPr>
            <p:ph type="ftr" sz="quarter" idx="11"/>
          </p:nvPr>
        </p:nvSpPr>
        <p:spPr>
          <a:xfrm>
            <a:off x="500034" y="6356350"/>
            <a:ext cx="5519766" cy="365125"/>
          </a:xfrm>
        </p:spPr>
        <p:txBody>
          <a:bodyPr/>
          <a:lstStyle/>
          <a:p>
            <a:r>
              <a:rPr lang="de-DE" dirty="0" smtClean="0"/>
              <a:t>Thonfeld </a:t>
            </a:r>
            <a:r>
              <a:rPr lang="de-DE" dirty="0" err="1" smtClean="0"/>
              <a:t>TransSecure</a:t>
            </a:r>
            <a:r>
              <a:rPr lang="de-DE" dirty="0" smtClean="0"/>
              <a:t> – Dienstleistungen rund um das Problem „Transportschaden“</a:t>
            </a:r>
            <a:endParaRPr lang="de-DE" dirty="0"/>
          </a:p>
        </p:txBody>
      </p:sp>
      <p:sp>
        <p:nvSpPr>
          <p:cNvPr id="6" name="Foliennummernplatzhalter 5"/>
          <p:cNvSpPr>
            <a:spLocks noGrp="1"/>
          </p:cNvSpPr>
          <p:nvPr>
            <p:ph type="sldNum" sz="quarter" idx="12"/>
          </p:nvPr>
        </p:nvSpPr>
        <p:spPr/>
        <p:txBody>
          <a:bodyPr/>
          <a:lstStyle/>
          <a:p>
            <a:fld id="{28EE2F00-E732-4CD4-89DB-8C347526210C}" type="slidenum">
              <a:rPr lang="de-DE" smtClean="0"/>
              <a:pPr/>
              <a:t>45</a:t>
            </a:fld>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28604"/>
            <a:ext cx="8229600" cy="714380"/>
          </a:xfrm>
        </p:spPr>
        <p:txBody>
          <a:bodyPr>
            <a:normAutofit fontScale="90000"/>
          </a:bodyPr>
          <a:lstStyle/>
          <a:p>
            <a:r>
              <a:rPr lang="de-DE" sz="3600" b="1" dirty="0" smtClean="0"/>
              <a:t>Welche Rechtsfolge kann eine Obliegenheitsverletzung auslösen?</a:t>
            </a:r>
            <a:endParaRPr lang="de-DE" sz="3600" b="1" dirty="0"/>
          </a:p>
        </p:txBody>
      </p:sp>
      <p:sp>
        <p:nvSpPr>
          <p:cNvPr id="3" name="Inhaltsplatzhalter 2"/>
          <p:cNvSpPr>
            <a:spLocks noGrp="1"/>
          </p:cNvSpPr>
          <p:nvPr>
            <p:ph idx="1"/>
          </p:nvPr>
        </p:nvSpPr>
        <p:spPr/>
        <p:txBody>
          <a:bodyPr>
            <a:normAutofit/>
          </a:bodyPr>
          <a:lstStyle/>
          <a:p>
            <a:pPr>
              <a:buNone/>
            </a:pPr>
            <a:r>
              <a:rPr lang="de-DE" dirty="0" smtClean="0"/>
              <a:t>	</a:t>
            </a:r>
            <a:r>
              <a:rPr lang="de-DE" sz="2400" dirty="0" smtClean="0"/>
              <a:t>Verletzt der Versicherungsnehmer oder einer seiner Repräsentanten Obliegenheiten </a:t>
            </a:r>
            <a:r>
              <a:rPr lang="de-DE" sz="2400" b="1" dirty="0" smtClean="0"/>
              <a:t>vorsätzlich oder grob fahrlässig</a:t>
            </a:r>
            <a:r>
              <a:rPr lang="de-DE" sz="2400" dirty="0" smtClean="0"/>
              <a:t>, ist der Versicherer von der Leistung frei, es sei denn, die Verletzung war weder für den Eintritt oder die Feststellung des Versicherungsfalls noch für die Feststellung oder den Umfang der Leistungspflicht ursächlich.</a:t>
            </a:r>
          </a:p>
          <a:p>
            <a:pPr>
              <a:buNone/>
            </a:pPr>
            <a:endParaRPr lang="de-DE" sz="2400" dirty="0" smtClean="0"/>
          </a:p>
          <a:p>
            <a:pPr>
              <a:buNone/>
            </a:pPr>
            <a:r>
              <a:rPr lang="de-DE" sz="2400" b="1" dirty="0" smtClean="0"/>
              <a:t>&gt;&gt;&gt; Leistungsfreiheit des Versicherers</a:t>
            </a:r>
            <a:endParaRPr lang="de-DE" sz="2400" b="1" dirty="0"/>
          </a:p>
        </p:txBody>
      </p:sp>
      <p:sp>
        <p:nvSpPr>
          <p:cNvPr id="5" name="Fußzeilenplatzhalter 4"/>
          <p:cNvSpPr>
            <a:spLocks noGrp="1"/>
          </p:cNvSpPr>
          <p:nvPr>
            <p:ph type="ftr" sz="quarter" idx="11"/>
          </p:nvPr>
        </p:nvSpPr>
        <p:spPr>
          <a:xfrm>
            <a:off x="500034" y="6356350"/>
            <a:ext cx="5519766" cy="365125"/>
          </a:xfrm>
        </p:spPr>
        <p:txBody>
          <a:bodyPr/>
          <a:lstStyle/>
          <a:p>
            <a:r>
              <a:rPr lang="de-DE" dirty="0" smtClean="0"/>
              <a:t>Thonfeld </a:t>
            </a:r>
            <a:r>
              <a:rPr lang="de-DE" dirty="0" err="1" smtClean="0"/>
              <a:t>TransSecure</a:t>
            </a:r>
            <a:r>
              <a:rPr lang="de-DE" dirty="0" smtClean="0"/>
              <a:t> – Dienstleistungen rund um das Problem „Transportschaden“</a:t>
            </a:r>
            <a:endParaRPr lang="de-DE" dirty="0"/>
          </a:p>
        </p:txBody>
      </p:sp>
      <p:sp>
        <p:nvSpPr>
          <p:cNvPr id="6" name="Foliennummernplatzhalter 5"/>
          <p:cNvSpPr>
            <a:spLocks noGrp="1"/>
          </p:cNvSpPr>
          <p:nvPr>
            <p:ph type="sldNum" sz="quarter" idx="12"/>
          </p:nvPr>
        </p:nvSpPr>
        <p:spPr/>
        <p:txBody>
          <a:bodyPr/>
          <a:lstStyle/>
          <a:p>
            <a:fld id="{28EE2F00-E732-4CD4-89DB-8C347526210C}" type="slidenum">
              <a:rPr lang="de-DE" smtClean="0"/>
              <a:pPr/>
              <a:t>46</a:t>
            </a:fld>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linds(horizontal)">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600" b="1" dirty="0" smtClean="0"/>
              <a:t>Rechtswahl</a:t>
            </a:r>
            <a:endParaRPr lang="de-DE" sz="3600" dirty="0"/>
          </a:p>
        </p:txBody>
      </p:sp>
      <p:sp>
        <p:nvSpPr>
          <p:cNvPr id="3" name="Inhaltsplatzhalter 2"/>
          <p:cNvSpPr>
            <a:spLocks noGrp="1"/>
          </p:cNvSpPr>
          <p:nvPr>
            <p:ph idx="1"/>
          </p:nvPr>
        </p:nvSpPr>
        <p:spPr>
          <a:xfrm>
            <a:off x="457200" y="1357298"/>
            <a:ext cx="8229600" cy="5500702"/>
          </a:xfrm>
        </p:spPr>
        <p:txBody>
          <a:bodyPr>
            <a:normAutofit fontScale="32500" lnSpcReduction="20000"/>
          </a:bodyPr>
          <a:lstStyle/>
          <a:p>
            <a:pPr>
              <a:lnSpc>
                <a:spcPct val="120000"/>
              </a:lnSpc>
              <a:buFontTx/>
              <a:buNone/>
            </a:pPr>
            <a:r>
              <a:rPr lang="de-DE" b="1" dirty="0" smtClean="0"/>
              <a:t>	</a:t>
            </a:r>
            <a:r>
              <a:rPr lang="de-DE" sz="6500" b="1" i="1" dirty="0" smtClean="0"/>
              <a:t>Artikel 4, 5 Rom-I-VO : Mangels Rechtswahl anzuwendendes Recht</a:t>
            </a:r>
            <a:endParaRPr lang="de-DE" sz="6500" i="1" dirty="0" smtClean="0"/>
          </a:p>
          <a:p>
            <a:pPr>
              <a:lnSpc>
                <a:spcPct val="120000"/>
              </a:lnSpc>
            </a:pPr>
            <a:r>
              <a:rPr lang="de-DE" sz="6500" i="1" dirty="0" smtClean="0"/>
              <a:t>Soweit das auf den Vertrag anzuwendende Recht nicht vereinbart worden ist, unterliegt der Vertrag dem Recht des Staates, mit dem er die </a:t>
            </a:r>
            <a:r>
              <a:rPr lang="de-DE" sz="6500" b="1" i="1" dirty="0" smtClean="0"/>
              <a:t>engsten Verbindungen </a:t>
            </a:r>
            <a:r>
              <a:rPr lang="de-DE" sz="6500" i="1" dirty="0" smtClean="0"/>
              <a:t>aufweist. </a:t>
            </a:r>
          </a:p>
          <a:p>
            <a:pPr>
              <a:lnSpc>
                <a:spcPct val="120000"/>
              </a:lnSpc>
            </a:pPr>
            <a:r>
              <a:rPr lang="de-DE" sz="6500" i="1" dirty="0" smtClean="0"/>
              <a:t>Es wird vermutet, dass der Vertrag die engsten Verbindungen mit dem Staat aufweist, in dem die </a:t>
            </a:r>
            <a:r>
              <a:rPr lang="de-DE" sz="6500" b="1" i="1" dirty="0" smtClean="0"/>
              <a:t>Partei, welche die charakteristische Leistung zu erbringen hat</a:t>
            </a:r>
            <a:r>
              <a:rPr lang="de-DE" sz="6500" i="1" dirty="0" smtClean="0"/>
              <a:t>, ihren gewöhnlichen Aufenthalt hat. </a:t>
            </a:r>
          </a:p>
          <a:p>
            <a:pPr>
              <a:lnSpc>
                <a:spcPct val="120000"/>
              </a:lnSpc>
            </a:pPr>
            <a:r>
              <a:rPr lang="de-DE" sz="6500" i="1" dirty="0" smtClean="0"/>
              <a:t>Bei Güterbeförderungsverträgen wird vermutet, dass sie mit dem Staat die engsten Verbindungen aufweisen, in dem der </a:t>
            </a:r>
            <a:r>
              <a:rPr lang="de-DE" sz="6500" b="1" i="1" dirty="0" smtClean="0"/>
              <a:t>Beförderer</a:t>
            </a:r>
            <a:r>
              <a:rPr lang="de-DE" sz="6500" i="1" dirty="0" smtClean="0"/>
              <a:t> im Zeitpunkt des Vertragsabschlusses seine Hauptniederlassung hat, </a:t>
            </a:r>
            <a:r>
              <a:rPr lang="de-DE" sz="6500" b="1" i="1" dirty="0" smtClean="0"/>
              <a:t>sofern sich in diesem Staat auch der Verladeort oder der Entladeort oder der gewöhnliche Aufenthaltsort des Absenders befindet. Sind diese Voraussetzungen nicht erfüllt, gilt das Recht des Ablieferungsorts.</a:t>
            </a:r>
          </a:p>
          <a:p>
            <a:endParaRPr lang="de-DE" dirty="0"/>
          </a:p>
        </p:txBody>
      </p:sp>
      <p:sp>
        <p:nvSpPr>
          <p:cNvPr id="4" name="Fußzeilenplatzhalter 3"/>
          <p:cNvSpPr>
            <a:spLocks noGrp="1"/>
          </p:cNvSpPr>
          <p:nvPr>
            <p:ph type="ftr" sz="quarter" idx="11"/>
          </p:nvPr>
        </p:nvSpPr>
        <p:spPr/>
        <p:txBody>
          <a:bodyPr/>
          <a:lstStyle/>
          <a:p>
            <a:r>
              <a:rPr lang="de-DE" smtClean="0"/>
              <a:t>Thonfeld TransSecure – Ihr Dienstleister bei Transportschäden</a:t>
            </a:r>
            <a:endParaRPr lang="de-DE" dirty="0"/>
          </a:p>
        </p:txBody>
      </p:sp>
      <p:sp>
        <p:nvSpPr>
          <p:cNvPr id="5" name="Foliennummernplatzhalter 4"/>
          <p:cNvSpPr>
            <a:spLocks noGrp="1"/>
          </p:cNvSpPr>
          <p:nvPr>
            <p:ph type="sldNum" sz="quarter" idx="12"/>
          </p:nvPr>
        </p:nvSpPr>
        <p:spPr/>
        <p:txBody>
          <a:bodyPr/>
          <a:lstStyle/>
          <a:p>
            <a:fld id="{28EE2F00-E732-4CD4-89DB-8C347526210C}" type="slidenum">
              <a:rPr lang="de-DE" smtClean="0"/>
              <a:pPr/>
              <a:t>5</a:t>
            </a:fld>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600" b="1" dirty="0" smtClean="0"/>
              <a:t>Rechtswahl</a:t>
            </a:r>
            <a:endParaRPr lang="de-DE" sz="3600" dirty="0"/>
          </a:p>
        </p:txBody>
      </p:sp>
      <p:sp>
        <p:nvSpPr>
          <p:cNvPr id="3" name="Inhaltsplatzhalter 2"/>
          <p:cNvSpPr>
            <a:spLocks noGrp="1"/>
          </p:cNvSpPr>
          <p:nvPr>
            <p:ph idx="1"/>
          </p:nvPr>
        </p:nvSpPr>
        <p:spPr/>
        <p:txBody>
          <a:bodyPr>
            <a:normAutofit fontScale="92500" lnSpcReduction="20000"/>
          </a:bodyPr>
          <a:lstStyle/>
          <a:p>
            <a:pPr>
              <a:lnSpc>
                <a:spcPct val="110000"/>
              </a:lnSpc>
              <a:buFontTx/>
              <a:buNone/>
            </a:pPr>
            <a:r>
              <a:rPr lang="de-DE" sz="2600" b="1" dirty="0" smtClean="0"/>
              <a:t>Fall-Lösung:</a:t>
            </a:r>
          </a:p>
          <a:p>
            <a:pPr>
              <a:lnSpc>
                <a:spcPct val="110000"/>
              </a:lnSpc>
            </a:pPr>
            <a:r>
              <a:rPr lang="de-DE" sz="2600" dirty="0" smtClean="0"/>
              <a:t>Der Spediteur  erbringt 2 unterschiedliche Leistungen, für die er das Pfandrecht ausüben möchte: </a:t>
            </a:r>
            <a:r>
              <a:rPr lang="de-DE" sz="2600" b="1" dirty="0" smtClean="0"/>
              <a:t>Lagern und Befördern.</a:t>
            </a:r>
          </a:p>
          <a:p>
            <a:pPr>
              <a:lnSpc>
                <a:spcPct val="110000"/>
              </a:lnSpc>
            </a:pPr>
            <a:r>
              <a:rPr lang="de-DE" sz="2600" dirty="0" smtClean="0"/>
              <a:t>Für das Lagern gilt Art. 4 Rom-I-VO. Danach ist der Ort der Hauptverwaltung des Auftragnehmers (Saarbrücken) maßgeblich, auch wenn die Leistung selbst in Frankreich erbracht wird. Für die offenen Lagergelder kann daher das HGB-Pfandrecht ausgeübt werden.</a:t>
            </a:r>
          </a:p>
          <a:p>
            <a:pPr>
              <a:lnSpc>
                <a:spcPct val="110000"/>
              </a:lnSpc>
            </a:pPr>
            <a:r>
              <a:rPr lang="de-DE" sz="2600" dirty="0" smtClean="0"/>
              <a:t>Für das Befördern gilt Art. 5 Rom-I-</a:t>
            </a:r>
            <a:r>
              <a:rPr lang="de-DE" sz="2600" dirty="0" err="1" smtClean="0"/>
              <a:t>Vo</a:t>
            </a:r>
            <a:r>
              <a:rPr lang="de-DE" sz="2600" dirty="0" smtClean="0"/>
              <a:t>. Die Beförderungen erfolgen von Frankreich in andere Länder. Nur für Frachten aus den Beförderungen nach Deutschland kann das HGB-Pfandrecht ausgeübt werden.</a:t>
            </a:r>
          </a:p>
          <a:p>
            <a:endParaRPr lang="de-DE" dirty="0"/>
          </a:p>
        </p:txBody>
      </p:sp>
      <p:sp>
        <p:nvSpPr>
          <p:cNvPr id="4" name="Fußzeilenplatzhalter 3"/>
          <p:cNvSpPr>
            <a:spLocks noGrp="1"/>
          </p:cNvSpPr>
          <p:nvPr>
            <p:ph type="ftr" sz="quarter" idx="11"/>
          </p:nvPr>
        </p:nvSpPr>
        <p:spPr/>
        <p:txBody>
          <a:bodyPr/>
          <a:lstStyle/>
          <a:p>
            <a:r>
              <a:rPr lang="de-DE" smtClean="0"/>
              <a:t>Thonfeld TransSecure – Ihr Dienstleister bei Transportschäden</a:t>
            </a:r>
            <a:endParaRPr lang="de-DE" dirty="0"/>
          </a:p>
        </p:txBody>
      </p:sp>
      <p:sp>
        <p:nvSpPr>
          <p:cNvPr id="5" name="Foliennummernplatzhalter 4"/>
          <p:cNvSpPr>
            <a:spLocks noGrp="1"/>
          </p:cNvSpPr>
          <p:nvPr>
            <p:ph type="sldNum" sz="quarter" idx="12"/>
          </p:nvPr>
        </p:nvSpPr>
        <p:spPr/>
        <p:txBody>
          <a:bodyPr/>
          <a:lstStyle/>
          <a:p>
            <a:fld id="{28EE2F00-E732-4CD4-89DB-8C347526210C}" type="slidenum">
              <a:rPr lang="de-DE" smtClean="0"/>
              <a:pPr/>
              <a:t>6</a:t>
            </a:fld>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linds(horizontal)">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600" b="1" dirty="0" smtClean="0"/>
              <a:t>Vertragstypen</a:t>
            </a:r>
            <a:endParaRPr lang="de-DE" sz="3600" dirty="0"/>
          </a:p>
        </p:txBody>
      </p:sp>
      <p:sp>
        <p:nvSpPr>
          <p:cNvPr id="3" name="Inhaltsplatzhalter 2"/>
          <p:cNvSpPr>
            <a:spLocks noGrp="1"/>
          </p:cNvSpPr>
          <p:nvPr>
            <p:ph idx="1"/>
          </p:nvPr>
        </p:nvSpPr>
        <p:spPr/>
        <p:txBody>
          <a:bodyPr>
            <a:normAutofit/>
          </a:bodyPr>
          <a:lstStyle/>
          <a:p>
            <a:r>
              <a:rPr lang="de-DE" sz="2400" dirty="0" smtClean="0"/>
              <a:t>Grundsatz der "Vertragsfreiheit„</a:t>
            </a:r>
          </a:p>
          <a:p>
            <a:r>
              <a:rPr lang="de-DE" sz="2400" dirty="0" smtClean="0"/>
              <a:t>Mangels Vereinbarung &gt; Gesetz</a:t>
            </a:r>
          </a:p>
          <a:p>
            <a:r>
              <a:rPr lang="de-DE" sz="2400" dirty="0" smtClean="0"/>
              <a:t>BGB und HGB enthalten zahlreiche Vertragstypen für Geschäfte des täglichen Lebens. </a:t>
            </a:r>
          </a:p>
          <a:p>
            <a:r>
              <a:rPr lang="de-DE" sz="2400" dirty="0" smtClean="0"/>
              <a:t>Die Vertragstypen regeln die vertragstypischen Pflichten der Vertragspartner und die Rechtsfolgen von Leistungsstörungen.</a:t>
            </a:r>
          </a:p>
          <a:p>
            <a:r>
              <a:rPr lang="de-DE" sz="2400" dirty="0" smtClean="0"/>
              <a:t>Für jeden Vertragstyp gibt es unterschiedliche Rechtsfolgen für Leistungsstörungen . </a:t>
            </a:r>
          </a:p>
          <a:p>
            <a:r>
              <a:rPr lang="de-DE" sz="2400" dirty="0" smtClean="0"/>
              <a:t>Denn je nach Vertragstyp können unterschiedliche Probleme auftreten.  </a:t>
            </a:r>
          </a:p>
          <a:p>
            <a:endParaRPr lang="de-DE" dirty="0"/>
          </a:p>
        </p:txBody>
      </p:sp>
      <p:sp>
        <p:nvSpPr>
          <p:cNvPr id="4" name="Fußzeilenplatzhalter 3"/>
          <p:cNvSpPr>
            <a:spLocks noGrp="1"/>
          </p:cNvSpPr>
          <p:nvPr>
            <p:ph type="ftr" sz="quarter" idx="11"/>
          </p:nvPr>
        </p:nvSpPr>
        <p:spPr/>
        <p:txBody>
          <a:bodyPr/>
          <a:lstStyle/>
          <a:p>
            <a:r>
              <a:rPr lang="de-DE" smtClean="0"/>
              <a:t>Thonfeld TransSecure – Ihr Dienstleister bei Transportschäden</a:t>
            </a:r>
            <a:endParaRPr lang="de-DE" dirty="0"/>
          </a:p>
        </p:txBody>
      </p:sp>
      <p:sp>
        <p:nvSpPr>
          <p:cNvPr id="5" name="Foliennummernplatzhalter 4"/>
          <p:cNvSpPr>
            <a:spLocks noGrp="1"/>
          </p:cNvSpPr>
          <p:nvPr>
            <p:ph type="sldNum" sz="quarter" idx="12"/>
          </p:nvPr>
        </p:nvSpPr>
        <p:spPr/>
        <p:txBody>
          <a:bodyPr/>
          <a:lstStyle/>
          <a:p>
            <a:fld id="{28EE2F00-E732-4CD4-89DB-8C347526210C}" type="slidenum">
              <a:rPr lang="de-DE" smtClean="0"/>
              <a:pPr/>
              <a:t>7</a:t>
            </a:fld>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linds(horizont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blinds(horizontal)">
                                      <p:cBhvr>
                                        <p:cTn id="2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600" b="1" dirty="0" smtClean="0"/>
              <a:t>Vertragstypen</a:t>
            </a:r>
            <a:endParaRPr lang="de-DE" sz="3600" dirty="0"/>
          </a:p>
        </p:txBody>
      </p:sp>
      <p:sp>
        <p:nvSpPr>
          <p:cNvPr id="3" name="Inhaltsplatzhalter 2"/>
          <p:cNvSpPr>
            <a:spLocks noGrp="1"/>
          </p:cNvSpPr>
          <p:nvPr>
            <p:ph idx="1"/>
          </p:nvPr>
        </p:nvSpPr>
        <p:spPr>
          <a:xfrm>
            <a:off x="457200" y="1357298"/>
            <a:ext cx="8229600" cy="5000660"/>
          </a:xfrm>
        </p:spPr>
        <p:txBody>
          <a:bodyPr>
            <a:normAutofit/>
          </a:bodyPr>
          <a:lstStyle/>
          <a:p>
            <a:r>
              <a:rPr lang="de-DE" sz="2200" dirty="0" smtClean="0"/>
              <a:t>Die Haftung für Leistungsstörungen bestimmt sich nach dem für die vereinbarte Leistung maßgeblichem Vertragstyp. </a:t>
            </a:r>
          </a:p>
          <a:p>
            <a:r>
              <a:rPr lang="de-DE" sz="2200" dirty="0" smtClean="0"/>
              <a:t>Um Leistungsstörungen juristisch exakt zu erfassen, ist es demnach von entscheidender Bedeutung, die vertraglich übernommenen Leistungen einzelnen Vertragstypen zuzuordnen.</a:t>
            </a:r>
          </a:p>
          <a:p>
            <a:r>
              <a:rPr lang="de-DE" sz="2200" dirty="0" smtClean="0"/>
              <a:t>Aus den Vertragstypen ergeben sich </a:t>
            </a:r>
          </a:p>
          <a:p>
            <a:pPr lvl="1"/>
            <a:r>
              <a:rPr lang="de-DE" sz="2200" dirty="0" smtClean="0"/>
              <a:t>unterschiedliche </a:t>
            </a:r>
            <a:r>
              <a:rPr lang="de-DE" sz="2200" b="1" dirty="0" smtClean="0"/>
              <a:t>Haupt- und Nebenpflichten</a:t>
            </a:r>
            <a:r>
              <a:rPr lang="de-DE" sz="2200" dirty="0" smtClean="0"/>
              <a:t> der Vertragspartner</a:t>
            </a:r>
          </a:p>
          <a:p>
            <a:pPr lvl="1"/>
            <a:r>
              <a:rPr lang="de-DE" sz="2200" dirty="0" smtClean="0"/>
              <a:t>unterschiedliche Regelungen über die Frage des </a:t>
            </a:r>
            <a:r>
              <a:rPr lang="de-DE" sz="2200" b="1" dirty="0" smtClean="0"/>
              <a:t>Schadenersatzes</a:t>
            </a:r>
            <a:r>
              <a:rPr lang="de-DE" sz="2200" dirty="0" smtClean="0"/>
              <a:t> für Pflichtverletzungen. </a:t>
            </a:r>
          </a:p>
          <a:p>
            <a:r>
              <a:rPr lang="de-DE" sz="2200" dirty="0" smtClean="0"/>
              <a:t>Die sich für beide Seiten ergebenden Schadenrisiken können durch verschiedenartige Versicherungen abgedeckt werden. </a:t>
            </a:r>
          </a:p>
          <a:p>
            <a:endParaRPr lang="de-DE" dirty="0"/>
          </a:p>
        </p:txBody>
      </p:sp>
      <p:sp>
        <p:nvSpPr>
          <p:cNvPr id="4" name="Fußzeilenplatzhalter 3"/>
          <p:cNvSpPr>
            <a:spLocks noGrp="1"/>
          </p:cNvSpPr>
          <p:nvPr>
            <p:ph type="ftr" sz="quarter" idx="11"/>
          </p:nvPr>
        </p:nvSpPr>
        <p:spPr/>
        <p:txBody>
          <a:bodyPr/>
          <a:lstStyle/>
          <a:p>
            <a:r>
              <a:rPr lang="de-DE" smtClean="0"/>
              <a:t>Thonfeld TransSecure – Ihr Dienstleister bei Transportschäden</a:t>
            </a:r>
            <a:endParaRPr lang="de-DE" dirty="0"/>
          </a:p>
        </p:txBody>
      </p:sp>
      <p:sp>
        <p:nvSpPr>
          <p:cNvPr id="5" name="Foliennummernplatzhalter 4"/>
          <p:cNvSpPr>
            <a:spLocks noGrp="1"/>
          </p:cNvSpPr>
          <p:nvPr>
            <p:ph type="sldNum" sz="quarter" idx="12"/>
          </p:nvPr>
        </p:nvSpPr>
        <p:spPr/>
        <p:txBody>
          <a:bodyPr/>
          <a:lstStyle/>
          <a:p>
            <a:fld id="{28EE2F00-E732-4CD4-89DB-8C347526210C}" type="slidenum">
              <a:rPr lang="de-DE" smtClean="0"/>
              <a:pPr/>
              <a:t>8</a:t>
            </a:fld>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linds(horizontal)">
                                      <p:cBhvr>
                                        <p:cTn id="15" dur="500"/>
                                        <p:tgtEl>
                                          <p:spTgt spid="3">
                                            <p:txEl>
                                              <p:pRg st="3" end="3"/>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blinds(horizontal)">
                                      <p:cBhvr>
                                        <p:cTn id="18" dur="5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blinds(horizontal)">
                                      <p:cBhvr>
                                        <p:cTn id="2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3100" b="1" dirty="0" smtClean="0"/>
              <a:t/>
            </a:r>
            <a:br>
              <a:rPr lang="de-DE" sz="3100" b="1" dirty="0" smtClean="0"/>
            </a:br>
            <a:r>
              <a:rPr lang="de-DE" sz="3100" b="1" dirty="0" smtClean="0"/>
              <a:t>Vertragliche / außervertragliche Ansprüche</a:t>
            </a:r>
            <a:r>
              <a:rPr lang="de-DE" b="1" dirty="0" smtClean="0"/>
              <a:t/>
            </a:r>
            <a:br>
              <a:rPr lang="de-DE" b="1" dirty="0" smtClean="0"/>
            </a:br>
            <a:endParaRPr lang="de-DE" dirty="0"/>
          </a:p>
        </p:txBody>
      </p:sp>
      <p:sp>
        <p:nvSpPr>
          <p:cNvPr id="3" name="Inhaltsplatzhalter 2"/>
          <p:cNvSpPr>
            <a:spLocks noGrp="1"/>
          </p:cNvSpPr>
          <p:nvPr>
            <p:ph idx="1"/>
          </p:nvPr>
        </p:nvSpPr>
        <p:spPr/>
        <p:txBody>
          <a:bodyPr>
            <a:normAutofit/>
          </a:bodyPr>
          <a:lstStyle/>
          <a:p>
            <a:pPr>
              <a:lnSpc>
                <a:spcPct val="110000"/>
              </a:lnSpc>
              <a:buFontTx/>
              <a:buNone/>
            </a:pPr>
            <a:r>
              <a:rPr lang="de-DE" sz="2400" dirty="0" smtClean="0"/>
              <a:t>	Neben der Haftung für Vertragsverletzungen können </a:t>
            </a:r>
            <a:r>
              <a:rPr lang="de-DE" sz="2400" b="1" dirty="0" smtClean="0"/>
              <a:t>außervertragliche Ansprüche </a:t>
            </a:r>
            <a:r>
              <a:rPr lang="de-DE" sz="2400" dirty="0" smtClean="0"/>
              <a:t>entstehen:</a:t>
            </a:r>
          </a:p>
          <a:p>
            <a:pPr>
              <a:lnSpc>
                <a:spcPct val="110000"/>
              </a:lnSpc>
              <a:buFontTx/>
              <a:buNone/>
            </a:pPr>
            <a:endParaRPr lang="de-DE" sz="2400" dirty="0" smtClean="0"/>
          </a:p>
          <a:p>
            <a:pPr>
              <a:lnSpc>
                <a:spcPct val="110000"/>
              </a:lnSpc>
              <a:buFontTx/>
              <a:buNone/>
            </a:pPr>
            <a:r>
              <a:rPr lang="de-DE" sz="2400" i="1" dirty="0" smtClean="0"/>
              <a:t>Beispiel:</a:t>
            </a:r>
          </a:p>
          <a:p>
            <a:pPr>
              <a:lnSpc>
                <a:spcPct val="110000"/>
              </a:lnSpc>
            </a:pPr>
            <a:r>
              <a:rPr lang="de-DE" sz="2400" i="1" dirty="0" smtClean="0"/>
              <a:t>Beim Entladen eines LKW  fällt dem Gabelstaplerfahrer eine Palette mit Farbeimern auf dem LKW um.</a:t>
            </a:r>
          </a:p>
          <a:p>
            <a:pPr>
              <a:lnSpc>
                <a:spcPct val="110000"/>
              </a:lnSpc>
            </a:pPr>
            <a:r>
              <a:rPr lang="de-DE" sz="2400" i="1" dirty="0" smtClean="0"/>
              <a:t>Dadurch wird der LKW beschädigt.</a:t>
            </a:r>
          </a:p>
          <a:p>
            <a:endParaRPr lang="de-DE" dirty="0"/>
          </a:p>
        </p:txBody>
      </p:sp>
      <p:sp>
        <p:nvSpPr>
          <p:cNvPr id="4" name="Fußzeilenplatzhalter 3"/>
          <p:cNvSpPr>
            <a:spLocks noGrp="1"/>
          </p:cNvSpPr>
          <p:nvPr>
            <p:ph type="ftr" sz="quarter" idx="11"/>
          </p:nvPr>
        </p:nvSpPr>
        <p:spPr/>
        <p:txBody>
          <a:bodyPr/>
          <a:lstStyle/>
          <a:p>
            <a:r>
              <a:rPr lang="de-DE" smtClean="0"/>
              <a:t>Thonfeld TransSecure – Ihr Dienstleister bei Transportschäden</a:t>
            </a:r>
            <a:endParaRPr lang="de-DE" dirty="0"/>
          </a:p>
        </p:txBody>
      </p:sp>
      <p:sp>
        <p:nvSpPr>
          <p:cNvPr id="5" name="Foliennummernplatzhalter 4"/>
          <p:cNvSpPr>
            <a:spLocks noGrp="1"/>
          </p:cNvSpPr>
          <p:nvPr>
            <p:ph type="sldNum" sz="quarter" idx="12"/>
          </p:nvPr>
        </p:nvSpPr>
        <p:spPr/>
        <p:txBody>
          <a:bodyPr/>
          <a:lstStyle/>
          <a:p>
            <a:fld id="{28EE2F00-E732-4CD4-89DB-8C347526210C}" type="slidenum">
              <a:rPr lang="de-DE" smtClean="0"/>
              <a:pPr/>
              <a:t>9</a:t>
            </a:fld>
            <a:endParaRPr lang="de-DE"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1564</Words>
  <Application>Microsoft Office PowerPoint</Application>
  <PresentationFormat>Bildschirmpräsentation (4:3)</PresentationFormat>
  <Paragraphs>355</Paragraphs>
  <Slides>46</Slides>
  <Notes>0</Notes>
  <HiddenSlides>0</HiddenSlides>
  <MMClips>0</MMClips>
  <ScaleCrop>false</ScaleCrop>
  <HeadingPairs>
    <vt:vector size="4" baseType="variant">
      <vt:variant>
        <vt:lpstr>Design</vt:lpstr>
      </vt:variant>
      <vt:variant>
        <vt:i4>1</vt:i4>
      </vt:variant>
      <vt:variant>
        <vt:lpstr>Folientitel</vt:lpstr>
      </vt:variant>
      <vt:variant>
        <vt:i4>46</vt:i4>
      </vt:variant>
    </vt:vector>
  </HeadingPairs>
  <TitlesOfParts>
    <vt:vector size="47" baseType="lpstr">
      <vt:lpstr>Larissa-Design</vt:lpstr>
      <vt:lpstr>PVK-FH</vt:lpstr>
      <vt:lpstr>Worum geht es?</vt:lpstr>
      <vt:lpstr>Rechtswahl</vt:lpstr>
      <vt:lpstr> Warum ist eine Rechtswahl sinnvoll? </vt:lpstr>
      <vt:lpstr>Rechtswahl</vt:lpstr>
      <vt:lpstr>Rechtswahl</vt:lpstr>
      <vt:lpstr>Vertragstypen</vt:lpstr>
      <vt:lpstr>Vertragstypen</vt:lpstr>
      <vt:lpstr> Vertragliche / außervertragliche Ansprüche </vt:lpstr>
      <vt:lpstr>3.1 Vertragliche / außervertragliche Ansprüche</vt:lpstr>
      <vt:lpstr>Vertragliche / außervertragliche Ansprüche</vt:lpstr>
      <vt:lpstr>Die Haftungsprinzipien</vt:lpstr>
      <vt:lpstr>Schadenersatz / Wertersatz</vt:lpstr>
      <vt:lpstr>HGB / Int. Frachtrechte</vt:lpstr>
      <vt:lpstr>HGB / Int. Frachtrechte</vt:lpstr>
      <vt:lpstr>Speditionsrecht</vt:lpstr>
      <vt:lpstr> Was beinhaltet die Besorgung der Versendung? </vt:lpstr>
      <vt:lpstr>Fixkostenspedition</vt:lpstr>
      <vt:lpstr>Abgrenzung Speditions-/Frachtrecht</vt:lpstr>
      <vt:lpstr>Frachtbrief</vt:lpstr>
      <vt:lpstr>Transportdokumente mit Wertpapiercharakter</vt:lpstr>
      <vt:lpstr>Verladen, Ladungssicherung, Entladen</vt:lpstr>
      <vt:lpstr>Ladearbeiten</vt:lpstr>
      <vt:lpstr>Ladearbeiten</vt:lpstr>
      <vt:lpstr>Was ist ein multimodaler Transport?</vt:lpstr>
      <vt:lpstr>Wie wird das haftungsrechtliche Problem gelöst?</vt:lpstr>
      <vt:lpstr>Wie wird das haftungsrechtliche Problem gelöst?</vt:lpstr>
      <vt:lpstr>Haftungsbegrenzungen</vt:lpstr>
      <vt:lpstr>Verjährung</vt:lpstr>
      <vt:lpstr>Verjährung</vt:lpstr>
      <vt:lpstr>Was bedeutet Verjährungshemmung?  </vt:lpstr>
      <vt:lpstr>Was ist ein Logistikvertrag aus rechtlicher Sicht?</vt:lpstr>
      <vt:lpstr>Welche Vertragstypen kommen in Betracht?</vt:lpstr>
      <vt:lpstr>Welche rechtlichen Problemlösungen bieten sich für solche gemischten Verträge an? </vt:lpstr>
      <vt:lpstr>Werkvertrag</vt:lpstr>
      <vt:lpstr>Werkvertrag</vt:lpstr>
      <vt:lpstr>Dienstvertrag</vt:lpstr>
      <vt:lpstr>Dienstvertrag</vt:lpstr>
      <vt:lpstr>Rechtsfolgen von Leistungsstörungen</vt:lpstr>
      <vt:lpstr>Versicherbarkeit von Schadenrisiken</vt:lpstr>
      <vt:lpstr>Versicherbarkeit der Schadenrisiken </vt:lpstr>
      <vt:lpstr>Was ist eine Transportversicherung?</vt:lpstr>
      <vt:lpstr> Warum ist eine Transportversicherung sinnvoll? </vt:lpstr>
      <vt:lpstr>Was bietet eine Lagerversicherung?</vt:lpstr>
      <vt:lpstr>Was sind Obliegenheiten?</vt:lpstr>
      <vt:lpstr>Welche Rechtsfolge kann eine Obliegenheitsverletzung auslösen?</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 </dc:creator>
  <cp:lastModifiedBy> </cp:lastModifiedBy>
  <cp:revision>7</cp:revision>
  <dcterms:created xsi:type="dcterms:W3CDTF">2009-12-01T13:11:00Z</dcterms:created>
  <dcterms:modified xsi:type="dcterms:W3CDTF">2009-12-01T15:29:57Z</dcterms:modified>
</cp:coreProperties>
</file>